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sldIdLst>
    <p:sldId id="256" r:id="rId2"/>
    <p:sldId id="257" r:id="rId3"/>
    <p:sldId id="297" r:id="rId4"/>
    <p:sldId id="298" r:id="rId5"/>
    <p:sldId id="307" r:id="rId6"/>
    <p:sldId id="258" r:id="rId7"/>
    <p:sldId id="259" r:id="rId8"/>
    <p:sldId id="260" r:id="rId9"/>
    <p:sldId id="306" r:id="rId10"/>
    <p:sldId id="308" r:id="rId11"/>
    <p:sldId id="309" r:id="rId12"/>
    <p:sldId id="294" r:id="rId13"/>
    <p:sldId id="295" r:id="rId14"/>
    <p:sldId id="310" r:id="rId15"/>
    <p:sldId id="311" r:id="rId16"/>
    <p:sldId id="312" r:id="rId17"/>
    <p:sldId id="313" r:id="rId18"/>
    <p:sldId id="314" r:id="rId19"/>
    <p:sldId id="315" r:id="rId20"/>
    <p:sldId id="316" r:id="rId21"/>
    <p:sldId id="317" r:id="rId22"/>
    <p:sldId id="318" r:id="rId23"/>
    <p:sldId id="279" r:id="rId24"/>
    <p:sldId id="280" r:id="rId25"/>
    <p:sldId id="281" r:id="rId26"/>
    <p:sldId id="282" r:id="rId27"/>
    <p:sldId id="283"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irudha Behera" initials="AB" lastIdx="4" clrIdx="0">
    <p:extLst>
      <p:ext uri="{19B8F6BF-5375-455C-9EA6-DF929625EA0E}">
        <p15:presenceInfo xmlns:p15="http://schemas.microsoft.com/office/powerpoint/2012/main" userId="7173718c208ceda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04" autoAdjust="0"/>
    <p:restoredTop sz="94660"/>
  </p:normalViewPr>
  <p:slideViewPr>
    <p:cSldViewPr snapToGrid="0">
      <p:cViewPr varScale="1">
        <p:scale>
          <a:sx n="86" d="100"/>
          <a:sy n="86" d="100"/>
        </p:scale>
        <p:origin x="552"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hdphoto1.wdp>
</file>

<file path=ppt/media/image1.jpe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jpg>
</file>

<file path=ppt/media/image30.png>
</file>

<file path=ppt/media/image31.jp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5D6AD1FE-568D-4696-8271-14F8B1708877}" type="datetimeFigureOut">
              <a:rPr lang="en-IN" smtClean="0"/>
              <a:t>29-04-2022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EA311A7-A941-43F7-B611-45AE42EBA273}" type="slidenum">
              <a:rPr lang="en-IN" smtClean="0"/>
              <a:t>‹#›</a:t>
            </a:fld>
            <a:endParaRPr lang="en-IN"/>
          </a:p>
        </p:txBody>
      </p:sp>
      <p:cxnSp>
        <p:nvCxnSpPr>
          <p:cNvPr id="13" name="Straight Connector 12"/>
          <p:cNvCxnSpPr/>
          <p:nvPr/>
        </p:nvCxnSpPr>
        <p:spPr>
          <a:xfrm flipV="1">
            <a:off x="8386842" y="5264106"/>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0" y="-1"/>
            <a:ext cx="12192000" cy="45720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210774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6AD1FE-568D-4696-8271-14F8B1708877}" type="datetimeFigureOut">
              <a:rPr lang="en-IN" smtClean="0"/>
              <a:t>29-04-2022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EA311A7-A941-43F7-B611-45AE42EBA273}" type="slidenum">
              <a:rPr lang="en-IN" smtClean="0"/>
              <a:t>‹#›</a:t>
            </a:fld>
            <a:endParaRPr lang="en-IN"/>
          </a:p>
        </p:txBody>
      </p:sp>
    </p:spTree>
    <p:extLst>
      <p:ext uri="{BB962C8B-B14F-4D97-AF65-F5344CB8AC3E}">
        <p14:creationId xmlns:p14="http://schemas.microsoft.com/office/powerpoint/2010/main" val="38660826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6AD1FE-568D-4696-8271-14F8B1708877}" type="datetimeFigureOut">
              <a:rPr lang="en-IN" smtClean="0"/>
              <a:t>29-04-2022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EA311A7-A941-43F7-B611-45AE42EBA273}" type="slidenum">
              <a:rPr lang="en-IN" smtClean="0"/>
              <a:t>‹#›</a:t>
            </a:fld>
            <a:endParaRPr lang="en-IN"/>
          </a:p>
        </p:txBody>
      </p:sp>
      <p:cxnSp>
        <p:nvCxnSpPr>
          <p:cNvPr id="8" name="Straight Connector 7"/>
          <p:cNvCxnSpPr/>
          <p:nvPr/>
        </p:nvCxnSpPr>
        <p:spPr>
          <a:xfrm rot="5400000" flipV="1">
            <a:off x="10058400" y="59263"/>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02466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6AD1FE-568D-4696-8271-14F8B1708877}" type="datetimeFigureOut">
              <a:rPr lang="en-IN" smtClean="0"/>
              <a:t>29-04-2022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EA311A7-A941-43F7-B611-45AE42EBA273}" type="slidenum">
              <a:rPr lang="en-IN" smtClean="0"/>
              <a:t>‹#›</a:t>
            </a:fld>
            <a:endParaRPr lang="en-IN"/>
          </a:p>
        </p:txBody>
      </p:sp>
    </p:spTree>
    <p:extLst>
      <p:ext uri="{BB962C8B-B14F-4D97-AF65-F5344CB8AC3E}">
        <p14:creationId xmlns:p14="http://schemas.microsoft.com/office/powerpoint/2010/main" val="8083942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D6AD1FE-568D-4696-8271-14F8B1708877}" type="datetimeFigureOut">
              <a:rPr lang="en-IN" smtClean="0"/>
              <a:t>29-04-2022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EA311A7-A941-43F7-B611-45AE42EBA273}" type="slidenum">
              <a:rPr lang="en-IN" smtClean="0"/>
              <a:t>‹#›</a:t>
            </a:fld>
            <a:endParaRPr lang="en-IN"/>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8386842" y="5264106"/>
            <a:ext cx="0" cy="9144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0" y="-1"/>
            <a:ext cx="12192000" cy="457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21229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D6AD1FE-568D-4696-8271-14F8B1708877}" type="datetimeFigureOut">
              <a:rPr lang="en-IN" smtClean="0"/>
              <a:t>29-04-2022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EA311A7-A941-43F7-B611-45AE42EBA273}" type="slidenum">
              <a:rPr lang="en-IN" smtClean="0"/>
              <a:t>‹#›</a:t>
            </a:fld>
            <a:endParaRPr lang="en-IN"/>
          </a:p>
        </p:txBody>
      </p:sp>
    </p:spTree>
    <p:extLst>
      <p:ext uri="{BB962C8B-B14F-4D97-AF65-F5344CB8AC3E}">
        <p14:creationId xmlns:p14="http://schemas.microsoft.com/office/powerpoint/2010/main" val="36838747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2">
                    <a:lumMod val="75000"/>
                  </a:schemeClr>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2">
                    <a:lumMod val="75000"/>
                  </a:schemeClr>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D6AD1FE-568D-4696-8271-14F8B1708877}" type="datetimeFigureOut">
              <a:rPr lang="en-IN" smtClean="0"/>
              <a:t>29-04-2022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EA311A7-A941-43F7-B611-45AE42EBA273}" type="slidenum">
              <a:rPr lang="en-IN" smtClean="0"/>
              <a:t>‹#›</a:t>
            </a:fld>
            <a:endParaRPr lang="en-IN"/>
          </a:p>
        </p:txBody>
      </p:sp>
    </p:spTree>
    <p:extLst>
      <p:ext uri="{BB962C8B-B14F-4D97-AF65-F5344CB8AC3E}">
        <p14:creationId xmlns:p14="http://schemas.microsoft.com/office/powerpoint/2010/main" val="5815909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6AD1FE-568D-4696-8271-14F8B1708877}" type="datetimeFigureOut">
              <a:rPr lang="en-IN" smtClean="0"/>
              <a:t>29-04-2022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EA311A7-A941-43F7-B611-45AE42EBA273}" type="slidenum">
              <a:rPr lang="en-IN" smtClean="0"/>
              <a:t>‹#›</a:t>
            </a:fld>
            <a:endParaRPr lang="en-IN"/>
          </a:p>
        </p:txBody>
      </p:sp>
    </p:spTree>
    <p:extLst>
      <p:ext uri="{BB962C8B-B14F-4D97-AF65-F5344CB8AC3E}">
        <p14:creationId xmlns:p14="http://schemas.microsoft.com/office/powerpoint/2010/main" val="5518325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6AD1FE-568D-4696-8271-14F8B1708877}" type="datetimeFigureOut">
              <a:rPr lang="en-IN" smtClean="0"/>
              <a:t>29-04-2022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EA311A7-A941-43F7-B611-45AE42EBA273}" type="slidenum">
              <a:rPr lang="en-IN" smtClean="0"/>
              <a:t>‹#›</a:t>
            </a:fld>
            <a:endParaRPr lang="en-IN"/>
          </a:p>
        </p:txBody>
      </p:sp>
    </p:spTree>
    <p:extLst>
      <p:ext uri="{BB962C8B-B14F-4D97-AF65-F5344CB8AC3E}">
        <p14:creationId xmlns:p14="http://schemas.microsoft.com/office/powerpoint/2010/main" val="40926459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D6AD1FE-568D-4696-8271-14F8B1708877}" type="datetimeFigureOut">
              <a:rPr lang="en-IN" smtClean="0"/>
              <a:t>29-04-2022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EA311A7-A941-43F7-B611-45AE42EBA273}" type="slidenum">
              <a:rPr lang="en-IN" smtClean="0"/>
              <a:t>‹#›</a:t>
            </a:fld>
            <a:endParaRPr lang="en-IN"/>
          </a:p>
        </p:txBody>
      </p:sp>
    </p:spTree>
    <p:extLst>
      <p:ext uri="{BB962C8B-B14F-4D97-AF65-F5344CB8AC3E}">
        <p14:creationId xmlns:p14="http://schemas.microsoft.com/office/powerpoint/2010/main" val="503718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2">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D6AD1FE-568D-4696-8271-14F8B1708877}" type="datetimeFigureOut">
              <a:rPr lang="en-IN" smtClean="0"/>
              <a:t>29-04-2022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EA311A7-A941-43F7-B611-45AE42EBA273}" type="slidenum">
              <a:rPr lang="en-IN" smtClean="0"/>
              <a:t>‹#›</a:t>
            </a:fld>
            <a:endParaRPr lang="en-IN"/>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00837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5D6AD1FE-568D-4696-8271-14F8B1708877}" type="datetimeFigureOut">
              <a:rPr lang="en-IN" smtClean="0"/>
              <a:t>29-04-2022</a:t>
            </a:fld>
            <a:endParaRPr lang="en-IN"/>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IN"/>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1EA311A7-A941-43F7-B611-45AE42EBA273}" type="slidenum">
              <a:rPr lang="en-IN" smtClean="0"/>
              <a:t>‹#›</a:t>
            </a:fld>
            <a:endParaRPr lang="en-IN"/>
          </a:p>
        </p:txBody>
      </p:sp>
      <p:cxnSp>
        <p:nvCxnSpPr>
          <p:cNvPr id="8" name="Straight Connector 7"/>
          <p:cNvCxnSpPr/>
          <p:nvPr/>
        </p:nvCxnSpPr>
        <p:spPr>
          <a:xfrm flipV="1">
            <a:off x="762000" y="826324"/>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3803036"/>
      </p:ext>
    </p:extLst>
  </p:cSld>
  <p:clrMap bg1="dk1" tx1="lt1" bg2="dk2" tx2="lt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xml"/><Relationship Id="rId4" Type="http://schemas.openxmlformats.org/officeDocument/2006/relationships/image" Target="../media/image15.jpg"/></Relationships>
</file>

<file path=ppt/slides/_rels/slide1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2.xml"/><Relationship Id="rId4" Type="http://schemas.openxmlformats.org/officeDocument/2006/relationships/image" Target="../media/image22.jpg"/></Relationships>
</file>

<file path=ppt/slides/_rels/slide19.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image" Target="../media/image27.jpg"/><Relationship Id="rId1" Type="http://schemas.openxmlformats.org/officeDocument/2006/relationships/slideLayout" Target="../slideLayouts/slideLayout2.xml"/><Relationship Id="rId4" Type="http://schemas.openxmlformats.org/officeDocument/2006/relationships/image" Target="../media/image29.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6B5816E-D912-4A08-9A12-F7DA10FB2D06}"/>
              </a:ext>
            </a:extLst>
          </p:cNvPr>
          <p:cNvSpPr>
            <a:spLocks noGrp="1"/>
          </p:cNvSpPr>
          <p:nvPr>
            <p:ph type="subTitle" idx="1"/>
          </p:nvPr>
        </p:nvSpPr>
        <p:spPr>
          <a:xfrm>
            <a:off x="3939389" y="4675736"/>
            <a:ext cx="4313218" cy="2024108"/>
          </a:xfr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path path="circle">
              <a:fillToRect l="100000" b="100000"/>
            </a:path>
            <a:tileRect t="-100000" r="-100000"/>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normAutofit fontScale="77500" lnSpcReduction="20000"/>
          </a:bodyPr>
          <a:lstStyle/>
          <a:p>
            <a:pPr algn="ctr"/>
            <a:r>
              <a:rPr lang="en-US" b="1" dirty="0">
                <a:solidFill>
                  <a:srgbClr val="002060"/>
                </a:solidFill>
              </a:rPr>
              <a:t>GUIDED BY: </a:t>
            </a:r>
          </a:p>
          <a:p>
            <a:pPr algn="ctr"/>
            <a:r>
              <a:rPr lang="en-US" sz="2500" b="1" dirty="0">
                <a:solidFill>
                  <a:srgbClr val="002060"/>
                </a:solidFill>
              </a:rPr>
              <a:t>Dr. MAHESH KRISHNAMURTHY</a:t>
            </a:r>
          </a:p>
          <a:p>
            <a:pPr algn="ctr"/>
            <a:endParaRPr lang="en-US" b="1" dirty="0">
              <a:solidFill>
                <a:srgbClr val="002060"/>
              </a:solidFill>
            </a:endParaRPr>
          </a:p>
          <a:p>
            <a:pPr algn="ctr"/>
            <a:r>
              <a:rPr lang="en-US" b="1" dirty="0">
                <a:solidFill>
                  <a:srgbClr val="002060"/>
                </a:solidFill>
              </a:rPr>
              <a:t>PRESENTED BY: </a:t>
            </a:r>
          </a:p>
          <a:p>
            <a:pPr algn="ctr"/>
            <a:r>
              <a:rPr lang="en-US" sz="2500" b="1" dirty="0">
                <a:solidFill>
                  <a:srgbClr val="002060"/>
                </a:solidFill>
              </a:rPr>
              <a:t>Er. ANIRUDHA BEHERA</a:t>
            </a:r>
          </a:p>
          <a:p>
            <a:pPr algn="ctr"/>
            <a:r>
              <a:rPr lang="en-US" sz="2500" b="1" dirty="0">
                <a:solidFill>
                  <a:srgbClr val="002060"/>
                </a:solidFill>
              </a:rPr>
              <a:t>Er. SHUBHAM PRAJAPATI</a:t>
            </a:r>
          </a:p>
          <a:p>
            <a:pPr algn="ctr"/>
            <a:r>
              <a:rPr lang="en-US" sz="2500" b="1" dirty="0">
                <a:solidFill>
                  <a:srgbClr val="002060"/>
                </a:solidFill>
              </a:rPr>
              <a:t>Er. ANUVA AGARWAL</a:t>
            </a:r>
          </a:p>
          <a:p>
            <a:pPr algn="ctr"/>
            <a:r>
              <a:rPr lang="en-US" sz="1900" b="1" dirty="0">
                <a:solidFill>
                  <a:srgbClr val="002060"/>
                </a:solidFill>
              </a:rPr>
              <a:t>DEPT. OF ELECTRICAL ENGINEERING</a:t>
            </a:r>
          </a:p>
        </p:txBody>
      </p:sp>
      <p:pic>
        <p:nvPicPr>
          <p:cNvPr id="5" name="Picture 4">
            <a:extLst>
              <a:ext uri="{FF2B5EF4-FFF2-40B4-BE49-F238E27FC236}">
                <a16:creationId xmlns:a16="http://schemas.microsoft.com/office/drawing/2014/main" id="{B90DD00D-6772-4CE1-857A-C8B84986FC27}"/>
              </a:ext>
            </a:extLst>
          </p:cNvPr>
          <p:cNvPicPr>
            <a:picLocks noChangeAspect="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t="25166" b="22891"/>
          <a:stretch/>
        </p:blipFill>
        <p:spPr>
          <a:xfrm>
            <a:off x="3619498" y="0"/>
            <a:ext cx="4953001" cy="2059065"/>
          </a:xfrm>
          <a:prstGeom prst="rect">
            <a:avLst/>
          </a:prstGeom>
          <a:ln>
            <a:noFill/>
          </a:ln>
          <a:effectLst>
            <a:glow rad="228600">
              <a:schemeClr val="accent3">
                <a:satMod val="175000"/>
                <a:alpha val="40000"/>
              </a:schemeClr>
            </a:glow>
            <a:outerShdw blurRad="190500" algn="tl" rotWithShape="0">
              <a:srgbClr val="000000">
                <a:alpha val="70000"/>
              </a:srgbClr>
            </a:outerShdw>
          </a:effectLst>
        </p:spPr>
      </p:pic>
      <p:sp>
        <p:nvSpPr>
          <p:cNvPr id="4" name="Rectangle 3">
            <a:extLst>
              <a:ext uri="{FF2B5EF4-FFF2-40B4-BE49-F238E27FC236}">
                <a16:creationId xmlns:a16="http://schemas.microsoft.com/office/drawing/2014/main" id="{3F6285EC-255D-4782-A3BB-CC5492BFE4EA}"/>
              </a:ext>
            </a:extLst>
          </p:cNvPr>
          <p:cNvSpPr/>
          <p:nvPr/>
        </p:nvSpPr>
        <p:spPr>
          <a:xfrm>
            <a:off x="2718046" y="2059065"/>
            <a:ext cx="6755907" cy="1446550"/>
          </a:xfrm>
          <a:prstGeom prst="rect">
            <a:avLst/>
          </a:prstGeom>
          <a:no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square" lIns="91440" tIns="45720" rIns="91440" bIns="45720">
            <a:spAutoFit/>
          </a:bodyPr>
          <a:lstStyle/>
          <a:p>
            <a:pPr algn="ctr"/>
            <a:r>
              <a:rPr lang="en-US" sz="32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BLDC MOTOR DRIVE MODELLING FOR AUTOMOTIVE APPLICATION</a:t>
            </a:r>
          </a:p>
          <a:p>
            <a:pPr algn="ctr"/>
            <a:r>
              <a:rPr lang="en-US" sz="2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HEVD-ECE512</a:t>
            </a:r>
            <a:endParaRPr lang="en-IN" sz="4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spTree>
    <p:extLst>
      <p:ext uri="{BB962C8B-B14F-4D97-AF65-F5344CB8AC3E}">
        <p14:creationId xmlns:p14="http://schemas.microsoft.com/office/powerpoint/2010/main" val="42597695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41DB5-29E6-48E1-82FC-6B3F9145C823}"/>
              </a:ext>
            </a:extLst>
          </p:cNvPr>
          <p:cNvSpPr>
            <a:spLocks noGrp="1"/>
          </p:cNvSpPr>
          <p:nvPr>
            <p:ph type="title"/>
          </p:nvPr>
        </p:nvSpPr>
        <p:spPr/>
        <p:txBody>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OPERATION</a:t>
            </a:r>
            <a:endParaRPr lang="en-IN"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3" name="Content Placeholder 2">
            <a:extLst>
              <a:ext uri="{FF2B5EF4-FFF2-40B4-BE49-F238E27FC236}">
                <a16:creationId xmlns:a16="http://schemas.microsoft.com/office/drawing/2014/main" id="{38E6202D-FBD0-45ED-B049-E35B32730181}"/>
              </a:ext>
            </a:extLst>
          </p:cNvPr>
          <p:cNvSpPr>
            <a:spLocks noGrp="1"/>
          </p:cNvSpPr>
          <p:nvPr>
            <p:ph idx="1"/>
          </p:nvPr>
        </p:nvSpPr>
        <p:spPr>
          <a:xfrm>
            <a:off x="125767" y="2095129"/>
            <a:ext cx="11940465" cy="4651899"/>
          </a:xfrm>
        </p:spPr>
        <p:txBody>
          <a:bodyPr/>
          <a:lstStyle/>
          <a:p>
            <a:r>
              <a:rPr lang="en-US" dirty="0">
                <a:latin typeface="Calibri" panose="020F0502020204030204" pitchFamily="34" charset="0"/>
                <a:cs typeface="Calibri" panose="020F0502020204030204" pitchFamily="34" charset="0"/>
              </a:rPr>
              <a:t>According to our application we have to perform three cases,</a:t>
            </a:r>
          </a:p>
          <a:p>
            <a:r>
              <a:rPr lang="en-US" dirty="0">
                <a:latin typeface="Calibri" panose="020F0502020204030204" pitchFamily="34" charset="0"/>
                <a:cs typeface="Calibri" panose="020F0502020204030204" pitchFamily="34" charset="0"/>
              </a:rPr>
              <a:t>Case-1: Change speed from 0 to 1000rpm.</a:t>
            </a:r>
          </a:p>
          <a:p>
            <a:r>
              <a:rPr lang="en-US" dirty="0">
                <a:latin typeface="Calibri" panose="020F0502020204030204" pitchFamily="34" charset="0"/>
                <a:cs typeface="Calibri" panose="020F0502020204030204" pitchFamily="34" charset="0"/>
              </a:rPr>
              <a:t>Case-2: Change speed from 1000rpm to 2500rpm.</a:t>
            </a:r>
          </a:p>
          <a:p>
            <a:r>
              <a:rPr lang="en-US" dirty="0">
                <a:latin typeface="Calibri" panose="020F0502020204030204" pitchFamily="34" charset="0"/>
                <a:cs typeface="Calibri" panose="020F0502020204030204" pitchFamily="34" charset="0"/>
              </a:rPr>
              <a:t>Case-3: Change speed from 2500 to 1250rpm.</a:t>
            </a:r>
            <a:endParaRPr lang="en-IN"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E40BAD85-38AE-4A15-82E6-FFAA7B3DE5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9002" y="4153941"/>
            <a:ext cx="8833281" cy="2118843"/>
          </a:xfrm>
          <a:prstGeom prst="rect">
            <a:avLst/>
          </a:prstGeom>
        </p:spPr>
      </p:pic>
    </p:spTree>
    <p:extLst>
      <p:ext uri="{BB962C8B-B14F-4D97-AF65-F5344CB8AC3E}">
        <p14:creationId xmlns:p14="http://schemas.microsoft.com/office/powerpoint/2010/main" val="10407502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09D51-6F0B-4479-B819-3DC9FE7E993D}"/>
              </a:ext>
            </a:extLst>
          </p:cNvPr>
          <p:cNvSpPr>
            <a:spLocks noGrp="1"/>
          </p:cNvSpPr>
          <p:nvPr>
            <p:ph type="title"/>
          </p:nvPr>
        </p:nvSpPr>
        <p:spPr/>
        <p:txBody>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SIMULINK MODEL</a:t>
            </a:r>
            <a:endParaRPr lang="en-IN"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pic>
        <p:nvPicPr>
          <p:cNvPr id="9" name="Content Placeholder 8">
            <a:extLst>
              <a:ext uri="{FF2B5EF4-FFF2-40B4-BE49-F238E27FC236}">
                <a16:creationId xmlns:a16="http://schemas.microsoft.com/office/drawing/2014/main" id="{47E1046F-8B54-428A-8BFB-02390C6FC60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18083" y="1935332"/>
            <a:ext cx="9152876" cy="4634144"/>
          </a:xfrm>
          <a:prstGeom prst="rect">
            <a:avLst/>
          </a:prstGeom>
        </p:spPr>
      </p:pic>
    </p:spTree>
    <p:extLst>
      <p:ext uri="{BB962C8B-B14F-4D97-AF65-F5344CB8AC3E}">
        <p14:creationId xmlns:p14="http://schemas.microsoft.com/office/powerpoint/2010/main" val="36033626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301CB-B23D-4002-9A5F-4439BACCD340}"/>
              </a:ext>
            </a:extLst>
          </p:cNvPr>
          <p:cNvSpPr>
            <a:spLocks noGrp="1"/>
          </p:cNvSpPr>
          <p:nvPr>
            <p:ph type="title"/>
          </p:nvPr>
        </p:nvSpPr>
        <p:spPr/>
        <p:txBody>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Cont.…</a:t>
            </a:r>
            <a:endParaRPr lang="en-IN" dirty="0"/>
          </a:p>
        </p:txBody>
      </p:sp>
      <p:sp>
        <p:nvSpPr>
          <p:cNvPr id="3" name="Content Placeholder 2">
            <a:extLst>
              <a:ext uri="{FF2B5EF4-FFF2-40B4-BE49-F238E27FC236}">
                <a16:creationId xmlns:a16="http://schemas.microsoft.com/office/drawing/2014/main" id="{B3B8326C-FC8B-4F57-A927-F1F79A68357C}"/>
              </a:ext>
            </a:extLst>
          </p:cNvPr>
          <p:cNvSpPr>
            <a:spLocks noGrp="1"/>
          </p:cNvSpPr>
          <p:nvPr>
            <p:ph idx="1"/>
          </p:nvPr>
        </p:nvSpPr>
        <p:spPr>
          <a:xfrm>
            <a:off x="0" y="2032986"/>
            <a:ext cx="12153230" cy="4825014"/>
          </a:xfrm>
        </p:spPr>
        <p:txBody>
          <a:bodyPr/>
          <a:lstStyle/>
          <a:p>
            <a:pPr marL="0" indent="0" algn="ctr">
              <a:buNone/>
            </a:pPr>
            <a:r>
              <a:rPr lang="en-IN" sz="2000" b="1" u="sng" dirty="0">
                <a:ln w="9525">
                  <a:solidFill>
                    <a:schemeClr val="bg1"/>
                  </a:solidFill>
                  <a:prstDash val="solid"/>
                </a:ln>
                <a:effectLst>
                  <a:outerShdw blurRad="12700" dist="38100" dir="2700000" algn="tl" rotWithShape="0">
                    <a:schemeClr val="bg1">
                      <a:lumMod val="50000"/>
                    </a:schemeClr>
                  </a:outerShdw>
                </a:effectLst>
                <a:latin typeface="Calibri" panose="020F0502020204030204" pitchFamily="34" charset="0"/>
                <a:cs typeface="Calibri" panose="020F0502020204030204" pitchFamily="34" charset="0"/>
              </a:rPr>
              <a:t>BLDC MOTOR SPECIFICATIONs</a:t>
            </a:r>
          </a:p>
          <a:p>
            <a:pPr marL="0" indent="0">
              <a:buNone/>
            </a:pPr>
            <a:endParaRPr lang="en-IN" dirty="0"/>
          </a:p>
        </p:txBody>
      </p:sp>
      <p:graphicFrame>
        <p:nvGraphicFramePr>
          <p:cNvPr id="4" name="Table 4">
            <a:extLst>
              <a:ext uri="{FF2B5EF4-FFF2-40B4-BE49-F238E27FC236}">
                <a16:creationId xmlns:a16="http://schemas.microsoft.com/office/drawing/2014/main" id="{AAA1214E-F994-4AEC-8D56-9D3533BF91E1}"/>
              </a:ext>
            </a:extLst>
          </p:cNvPr>
          <p:cNvGraphicFramePr>
            <a:graphicFrameLocks noGrp="1"/>
          </p:cNvGraphicFramePr>
          <p:nvPr>
            <p:extLst>
              <p:ext uri="{D42A27DB-BD31-4B8C-83A1-F6EECF244321}">
                <p14:modId xmlns:p14="http://schemas.microsoft.com/office/powerpoint/2010/main" val="2951721299"/>
              </p:ext>
            </p:extLst>
          </p:nvPr>
        </p:nvGraphicFramePr>
        <p:xfrm>
          <a:off x="2342348" y="2672177"/>
          <a:ext cx="7507303" cy="3817396"/>
        </p:xfrm>
        <a:graphic>
          <a:graphicData uri="http://schemas.openxmlformats.org/drawingml/2006/table">
            <a:tbl>
              <a:tblPr firstRow="1" bandRow="1">
                <a:tableStyleId>{93296810-A885-4BE3-A3E7-6D5BEEA58F35}</a:tableStyleId>
              </a:tblPr>
              <a:tblGrid>
                <a:gridCol w="2998911">
                  <a:extLst>
                    <a:ext uri="{9D8B030D-6E8A-4147-A177-3AD203B41FA5}">
                      <a16:colId xmlns:a16="http://schemas.microsoft.com/office/drawing/2014/main" val="2086554788"/>
                    </a:ext>
                  </a:extLst>
                </a:gridCol>
                <a:gridCol w="1640711">
                  <a:extLst>
                    <a:ext uri="{9D8B030D-6E8A-4147-A177-3AD203B41FA5}">
                      <a16:colId xmlns:a16="http://schemas.microsoft.com/office/drawing/2014/main" val="1119564767"/>
                    </a:ext>
                  </a:extLst>
                </a:gridCol>
                <a:gridCol w="2867681">
                  <a:extLst>
                    <a:ext uri="{9D8B030D-6E8A-4147-A177-3AD203B41FA5}">
                      <a16:colId xmlns:a16="http://schemas.microsoft.com/office/drawing/2014/main" val="4154921595"/>
                    </a:ext>
                  </a:extLst>
                </a:gridCol>
              </a:tblGrid>
              <a:tr h="479803">
                <a:tc>
                  <a:txBody>
                    <a:bodyPr/>
                    <a:lstStyle/>
                    <a:p>
                      <a:pPr algn="ctr"/>
                      <a:r>
                        <a:rPr lang="en-US"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PARAMETERS</a:t>
                      </a:r>
                      <a:endParaRPr lang="en-IN"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tc>
                  <a:txBody>
                    <a:bodyPr/>
                    <a:lstStyle/>
                    <a:p>
                      <a:pPr algn="ctr"/>
                      <a:r>
                        <a:rPr lang="en-US"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VALUE</a:t>
                      </a:r>
                      <a:endParaRPr lang="en-IN"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tc>
                  <a:txBody>
                    <a:bodyPr/>
                    <a:lstStyle/>
                    <a:p>
                      <a:pPr algn="ctr"/>
                      <a:r>
                        <a:rPr lang="en-US"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UNIT</a:t>
                      </a:r>
                      <a:endParaRPr lang="en-IN"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extLst>
                  <a:ext uri="{0D108BD9-81ED-4DB2-BD59-A6C34878D82A}">
                    <a16:rowId xmlns:a16="http://schemas.microsoft.com/office/drawing/2014/main" val="3730678598"/>
                  </a:ext>
                </a:extLst>
              </a:tr>
              <a:tr h="830126">
                <a:tc>
                  <a:txBody>
                    <a:bodyPr/>
                    <a:lstStyle/>
                    <a:p>
                      <a:pPr algn="ctr">
                        <a:lnSpc>
                          <a:spcPct val="200000"/>
                        </a:lnSpc>
                      </a:pPr>
                      <a:r>
                        <a:rPr lang="en-IN" dirty="0"/>
                        <a:t>STAOR PHASE RESISTANCE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tc>
                  <a:txBody>
                    <a:bodyPr/>
                    <a:lstStyle/>
                    <a:p>
                      <a:pPr algn="ctr">
                        <a:lnSpc>
                          <a:spcPct val="200000"/>
                        </a:lnSpc>
                      </a:pPr>
                      <a:r>
                        <a:rPr lang="en-IN" dirty="0"/>
                        <a:t>0.7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tc>
                  <a:txBody>
                    <a:bodyPr/>
                    <a:lstStyle/>
                    <a:p>
                      <a:pPr algn="ctr">
                        <a:lnSpc>
                          <a:spcPct val="200000"/>
                        </a:lnSpc>
                      </a:pPr>
                      <a:r>
                        <a:rPr lang="el-GR" dirty="0"/>
                        <a:t>Ω</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extLst>
                  <a:ext uri="{0D108BD9-81ED-4DB2-BD59-A6C34878D82A}">
                    <a16:rowId xmlns:a16="http://schemas.microsoft.com/office/drawing/2014/main" val="2076382546"/>
                  </a:ext>
                </a:extLst>
              </a:tr>
              <a:tr h="581087">
                <a:tc>
                  <a:txBody>
                    <a:bodyPr/>
                    <a:lstStyle/>
                    <a:p>
                      <a:pPr algn="ctr">
                        <a:lnSpc>
                          <a:spcPct val="150000"/>
                        </a:lnSpc>
                      </a:pPr>
                      <a:r>
                        <a:rPr lang="en-IN" dirty="0"/>
                        <a:t>STATOR PHASE INDUCTANCE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tc>
                  <a:txBody>
                    <a:bodyPr/>
                    <a:lstStyle/>
                    <a:p>
                      <a:pPr algn="ctr">
                        <a:lnSpc>
                          <a:spcPct val="150000"/>
                        </a:lnSpc>
                      </a:pPr>
                      <a:r>
                        <a:rPr lang="en-IN" dirty="0"/>
                        <a:t>0.027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tc>
                  <a:txBody>
                    <a:bodyPr/>
                    <a:lstStyle/>
                    <a:p>
                      <a:pPr algn="ctr">
                        <a:lnSpc>
                          <a:spcPct val="150000"/>
                        </a:lnSpc>
                      </a:pPr>
                      <a:r>
                        <a:rPr lang="en-US" dirty="0"/>
                        <a:t>H</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extLst>
                  <a:ext uri="{0D108BD9-81ED-4DB2-BD59-A6C34878D82A}">
                    <a16:rowId xmlns:a16="http://schemas.microsoft.com/office/drawing/2014/main" val="785707137"/>
                  </a:ext>
                </a:extLst>
              </a:tr>
              <a:tr h="385276">
                <a:tc>
                  <a:txBody>
                    <a:bodyPr/>
                    <a:lstStyle/>
                    <a:p>
                      <a:pPr algn="ctr"/>
                      <a:r>
                        <a:rPr lang="en-US" dirty="0"/>
                        <a:t>FLUX LINKAGE</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tc>
                  <a:txBody>
                    <a:bodyPr/>
                    <a:lstStyle/>
                    <a:p>
                      <a:pPr algn="ctr"/>
                      <a:r>
                        <a:rPr lang="en-IN" dirty="0"/>
                        <a:t>0.1194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tc>
                  <a:txBody>
                    <a:bodyPr/>
                    <a:lstStyle/>
                    <a:p>
                      <a:pPr algn="ctr"/>
                      <a:r>
                        <a:rPr lang="en-US" dirty="0"/>
                        <a:t>Wb</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extLst>
                  <a:ext uri="{0D108BD9-81ED-4DB2-BD59-A6C34878D82A}">
                    <a16:rowId xmlns:a16="http://schemas.microsoft.com/office/drawing/2014/main" val="2593335044"/>
                  </a:ext>
                </a:extLst>
              </a:tr>
              <a:tr h="385276">
                <a:tc>
                  <a:txBody>
                    <a:bodyPr/>
                    <a:lstStyle/>
                    <a:p>
                      <a:pPr algn="ctr"/>
                      <a:r>
                        <a:rPr lang="en-US" dirty="0"/>
                        <a:t>INERTIA (J)</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tc>
                  <a:txBody>
                    <a:bodyPr/>
                    <a:lstStyle/>
                    <a:p>
                      <a:pPr algn="ctr"/>
                      <a:r>
                        <a:rPr lang="en-US" dirty="0"/>
                        <a:t>0.002</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tc>
                  <a:txBody>
                    <a:bodyPr/>
                    <a:lstStyle/>
                    <a:p>
                      <a:pPr algn="ctr"/>
                      <a:r>
                        <a:rPr lang="en-US" dirty="0"/>
                        <a:t>Kg.m^2</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extLst>
                  <a:ext uri="{0D108BD9-81ED-4DB2-BD59-A6C34878D82A}">
                    <a16:rowId xmlns:a16="http://schemas.microsoft.com/office/drawing/2014/main" val="3835116944"/>
                  </a:ext>
                </a:extLst>
              </a:tr>
              <a:tr h="385276">
                <a:tc>
                  <a:txBody>
                    <a:bodyPr/>
                    <a:lstStyle/>
                    <a:p>
                      <a:pPr algn="ctr"/>
                      <a:r>
                        <a:rPr lang="en-US" dirty="0"/>
                        <a:t>VISCOUS DAMPING (F)</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tc>
                  <a:txBody>
                    <a:bodyPr/>
                    <a:lstStyle/>
                    <a:p>
                      <a:pPr algn="ctr"/>
                      <a:r>
                        <a:rPr lang="en-IN" dirty="0"/>
                        <a:t>0.0004924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tc>
                  <a:txBody>
                    <a:bodyPr/>
                    <a:lstStyle/>
                    <a:p>
                      <a:pPr algn="ctr"/>
                      <a:r>
                        <a:rPr lang="en-US" dirty="0"/>
                        <a:t>N.m.s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extLst>
                  <a:ext uri="{0D108BD9-81ED-4DB2-BD59-A6C34878D82A}">
                    <a16:rowId xmlns:a16="http://schemas.microsoft.com/office/drawing/2014/main" val="2783889477"/>
                  </a:ext>
                </a:extLst>
              </a:tr>
              <a:tr h="385276">
                <a:tc>
                  <a:txBody>
                    <a:bodyPr/>
                    <a:lstStyle/>
                    <a:p>
                      <a:pPr algn="ctr"/>
                      <a:r>
                        <a:rPr lang="en-US" dirty="0"/>
                        <a:t>STATIC FRICTION (Tf)</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tc>
                  <a:txBody>
                    <a:bodyPr/>
                    <a:lstStyle/>
                    <a:p>
                      <a:pPr algn="ctr"/>
                      <a:r>
                        <a:rPr lang="en-US" dirty="0"/>
                        <a:t>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tc>
                  <a:txBody>
                    <a:bodyPr/>
                    <a:lstStyle/>
                    <a:p>
                      <a:pPr algn="ctr"/>
                      <a:r>
                        <a:rPr lang="en-US" dirty="0"/>
                        <a:t>N.m</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extLst>
                  <a:ext uri="{0D108BD9-81ED-4DB2-BD59-A6C34878D82A}">
                    <a16:rowId xmlns:a16="http://schemas.microsoft.com/office/drawing/2014/main" val="1244389402"/>
                  </a:ext>
                </a:extLst>
              </a:tr>
              <a:tr h="385276">
                <a:tc>
                  <a:txBody>
                    <a:bodyPr/>
                    <a:lstStyle/>
                    <a:p>
                      <a:pPr algn="ctr"/>
                      <a:r>
                        <a:rPr lang="en-US" dirty="0"/>
                        <a:t>POLES (P)</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tc>
                  <a:txBody>
                    <a:bodyPr/>
                    <a:lstStyle/>
                    <a:p>
                      <a:pPr algn="ctr"/>
                      <a:r>
                        <a:rPr lang="en-US" dirty="0"/>
                        <a:t>4</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tc>
                  <a:txBody>
                    <a:bodyPr/>
                    <a:lstStyle/>
                    <a:p>
                      <a:pPr algn="ctr"/>
                      <a:r>
                        <a:rPr lang="en-US" u="none" dirty="0"/>
                        <a:t>Numbers</a:t>
                      </a:r>
                      <a:endParaRPr lang="en-IN" u="none"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cell3D prstMaterial="dkEdge">
                      <a:bevel prst="convex"/>
                      <a:lightRig rig="flood" dir="t"/>
                    </a:cell3D>
                  </a:tcPr>
                </a:tc>
                <a:extLst>
                  <a:ext uri="{0D108BD9-81ED-4DB2-BD59-A6C34878D82A}">
                    <a16:rowId xmlns:a16="http://schemas.microsoft.com/office/drawing/2014/main" val="2184986118"/>
                  </a:ext>
                </a:extLst>
              </a:tr>
            </a:tbl>
          </a:graphicData>
        </a:graphic>
      </p:graphicFrame>
    </p:spTree>
    <p:extLst>
      <p:ext uri="{BB962C8B-B14F-4D97-AF65-F5344CB8AC3E}">
        <p14:creationId xmlns:p14="http://schemas.microsoft.com/office/powerpoint/2010/main" val="9295732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EC383-5EB0-49C9-B5D0-238D4AD38C17}"/>
              </a:ext>
            </a:extLst>
          </p:cNvPr>
          <p:cNvSpPr>
            <a:spLocks noGrp="1"/>
          </p:cNvSpPr>
          <p:nvPr>
            <p:ph type="title"/>
          </p:nvPr>
        </p:nvSpPr>
        <p:spPr/>
        <p:txBody>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Cont.…</a:t>
            </a:r>
            <a:endParaRPr lang="en-IN" dirty="0"/>
          </a:p>
        </p:txBody>
      </p:sp>
      <p:sp>
        <p:nvSpPr>
          <p:cNvPr id="3" name="Content Placeholder 2">
            <a:extLst>
              <a:ext uri="{FF2B5EF4-FFF2-40B4-BE49-F238E27FC236}">
                <a16:creationId xmlns:a16="http://schemas.microsoft.com/office/drawing/2014/main" id="{AC6D8E61-B219-471C-8A2A-004DA802515B}"/>
              </a:ext>
            </a:extLst>
          </p:cNvPr>
          <p:cNvSpPr>
            <a:spLocks noGrp="1"/>
          </p:cNvSpPr>
          <p:nvPr>
            <p:ph idx="1"/>
          </p:nvPr>
        </p:nvSpPr>
        <p:spPr>
          <a:xfrm>
            <a:off x="0" y="2011680"/>
            <a:ext cx="12191999" cy="4846320"/>
          </a:xfrm>
        </p:spPr>
        <p:txBody>
          <a:bodyPr/>
          <a:lstStyle/>
          <a:p>
            <a:r>
              <a:rPr lang="en-US" sz="1800" u="sng" dirty="0">
                <a:latin typeface="Calibri" panose="020F0502020204030204" pitchFamily="34" charset="0"/>
                <a:cs typeface="Calibri" panose="020F0502020204030204" pitchFamily="34" charset="0"/>
              </a:rPr>
              <a:t>Case-1: Change speed from 0 to 1000rpm</a:t>
            </a:r>
            <a:r>
              <a:rPr lang="en-US" sz="1800" u="sng" dirty="0"/>
              <a:t>:</a:t>
            </a:r>
          </a:p>
          <a:p>
            <a:endParaRPr lang="en-IN" dirty="0"/>
          </a:p>
        </p:txBody>
      </p:sp>
      <p:pic>
        <p:nvPicPr>
          <p:cNvPr id="5" name="Picture 4">
            <a:extLst>
              <a:ext uri="{FF2B5EF4-FFF2-40B4-BE49-F238E27FC236}">
                <a16:creationId xmlns:a16="http://schemas.microsoft.com/office/drawing/2014/main" id="{F23D7DF6-0199-46AD-A1A7-65EA359F12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546" y="2486302"/>
            <a:ext cx="6523563" cy="4229100"/>
          </a:xfrm>
          <a:prstGeom prst="rect">
            <a:avLst/>
          </a:prstGeom>
        </p:spPr>
      </p:pic>
      <p:pic>
        <p:nvPicPr>
          <p:cNvPr id="8" name="Picture 7">
            <a:extLst>
              <a:ext uri="{FF2B5EF4-FFF2-40B4-BE49-F238E27FC236}">
                <a16:creationId xmlns:a16="http://schemas.microsoft.com/office/drawing/2014/main" id="{39E76AC4-76D7-408D-B919-06312A2786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8655" y="2486301"/>
            <a:ext cx="5450799" cy="4229099"/>
          </a:xfrm>
          <a:prstGeom prst="rect">
            <a:avLst/>
          </a:prstGeom>
        </p:spPr>
      </p:pic>
    </p:spTree>
    <p:extLst>
      <p:ext uri="{BB962C8B-B14F-4D97-AF65-F5344CB8AC3E}">
        <p14:creationId xmlns:p14="http://schemas.microsoft.com/office/powerpoint/2010/main" val="13416643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3A08C3-786E-4350-90CD-473F83AC2595}"/>
              </a:ext>
            </a:extLst>
          </p:cNvPr>
          <p:cNvSpPr>
            <a:spLocks noGrp="1"/>
          </p:cNvSpPr>
          <p:nvPr>
            <p:ph type="title"/>
          </p:nvPr>
        </p:nvSpPr>
        <p:spPr/>
        <p:txBody>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Cont.…</a:t>
            </a:r>
            <a:endParaRPr lang="en-IN" dirty="0"/>
          </a:p>
        </p:txBody>
      </p:sp>
      <p:pic>
        <p:nvPicPr>
          <p:cNvPr id="6" name="Content Placeholder 5">
            <a:extLst>
              <a:ext uri="{FF2B5EF4-FFF2-40B4-BE49-F238E27FC236}">
                <a16:creationId xmlns:a16="http://schemas.microsoft.com/office/drawing/2014/main" id="{17B85931-627A-475D-B918-764B9DD0470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1021" y="2026081"/>
            <a:ext cx="5933243" cy="4747581"/>
          </a:xfrm>
        </p:spPr>
      </p:pic>
      <p:pic>
        <p:nvPicPr>
          <p:cNvPr id="11" name="Picture 10">
            <a:extLst>
              <a:ext uri="{FF2B5EF4-FFF2-40B4-BE49-F238E27FC236}">
                <a16:creationId xmlns:a16="http://schemas.microsoft.com/office/drawing/2014/main" id="{F13DC3FE-0775-44E3-9B4A-16B21B4795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5999" y="2026081"/>
            <a:ext cx="5933243" cy="4747581"/>
          </a:xfrm>
          <a:prstGeom prst="rect">
            <a:avLst/>
          </a:prstGeom>
        </p:spPr>
      </p:pic>
    </p:spTree>
    <p:extLst>
      <p:ext uri="{BB962C8B-B14F-4D97-AF65-F5344CB8AC3E}">
        <p14:creationId xmlns:p14="http://schemas.microsoft.com/office/powerpoint/2010/main" val="29046723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315EC-F057-496E-A308-CE002C1E52A6}"/>
              </a:ext>
            </a:extLst>
          </p:cNvPr>
          <p:cNvSpPr>
            <a:spLocks noGrp="1"/>
          </p:cNvSpPr>
          <p:nvPr>
            <p:ph type="title"/>
          </p:nvPr>
        </p:nvSpPr>
        <p:spPr/>
        <p:txBody>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Cont.…</a:t>
            </a:r>
            <a:endParaRPr lang="en-IN" dirty="0"/>
          </a:p>
        </p:txBody>
      </p:sp>
      <p:pic>
        <p:nvPicPr>
          <p:cNvPr id="7" name="Content Placeholder 6">
            <a:extLst>
              <a:ext uri="{FF2B5EF4-FFF2-40B4-BE49-F238E27FC236}">
                <a16:creationId xmlns:a16="http://schemas.microsoft.com/office/drawing/2014/main" id="{0AE3AC42-414D-45EE-BC2C-AA94290124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4287" y="2050742"/>
            <a:ext cx="5885895" cy="4740675"/>
          </a:xfrm>
        </p:spPr>
      </p:pic>
      <p:pic>
        <p:nvPicPr>
          <p:cNvPr id="9" name="Picture 8">
            <a:extLst>
              <a:ext uri="{FF2B5EF4-FFF2-40B4-BE49-F238E27FC236}">
                <a16:creationId xmlns:a16="http://schemas.microsoft.com/office/drawing/2014/main" id="{5142992D-7819-48A2-892B-7EA43AF230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5999" y="2050742"/>
            <a:ext cx="5971713" cy="2405570"/>
          </a:xfrm>
          <a:prstGeom prst="rect">
            <a:avLst/>
          </a:prstGeom>
        </p:spPr>
      </p:pic>
      <p:pic>
        <p:nvPicPr>
          <p:cNvPr id="11" name="Picture 10">
            <a:extLst>
              <a:ext uri="{FF2B5EF4-FFF2-40B4-BE49-F238E27FC236}">
                <a16:creationId xmlns:a16="http://schemas.microsoft.com/office/drawing/2014/main" id="{D729925C-856C-4A85-8679-0D8AD21EFC3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4527612"/>
            <a:ext cx="5971713" cy="2263805"/>
          </a:xfrm>
          <a:prstGeom prst="rect">
            <a:avLst/>
          </a:prstGeom>
        </p:spPr>
      </p:pic>
    </p:spTree>
    <p:extLst>
      <p:ext uri="{BB962C8B-B14F-4D97-AF65-F5344CB8AC3E}">
        <p14:creationId xmlns:p14="http://schemas.microsoft.com/office/powerpoint/2010/main" val="18062346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13D52-A14C-409C-98BE-421DA2F2F07B}"/>
              </a:ext>
            </a:extLst>
          </p:cNvPr>
          <p:cNvSpPr>
            <a:spLocks noGrp="1"/>
          </p:cNvSpPr>
          <p:nvPr>
            <p:ph type="title"/>
          </p:nvPr>
        </p:nvSpPr>
        <p:spPr/>
        <p:txBody>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Cont.…</a:t>
            </a:r>
            <a:endParaRPr lang="en-IN" dirty="0"/>
          </a:p>
        </p:txBody>
      </p:sp>
      <p:sp>
        <p:nvSpPr>
          <p:cNvPr id="3" name="Content Placeholder 2">
            <a:extLst>
              <a:ext uri="{FF2B5EF4-FFF2-40B4-BE49-F238E27FC236}">
                <a16:creationId xmlns:a16="http://schemas.microsoft.com/office/drawing/2014/main" id="{8B1AECB4-AE0F-40E8-977C-E6CDC4F4EE74}"/>
              </a:ext>
            </a:extLst>
          </p:cNvPr>
          <p:cNvSpPr>
            <a:spLocks noGrp="1"/>
          </p:cNvSpPr>
          <p:nvPr>
            <p:ph idx="1"/>
          </p:nvPr>
        </p:nvSpPr>
        <p:spPr>
          <a:xfrm>
            <a:off x="62144" y="2041864"/>
            <a:ext cx="12064753" cy="4731798"/>
          </a:xfrm>
        </p:spPr>
        <p:txBody>
          <a:bodyPr/>
          <a:lstStyle/>
          <a:p>
            <a:r>
              <a:rPr lang="en-US" sz="1800" u="sng" dirty="0">
                <a:latin typeface="Calibri" panose="020F0502020204030204" pitchFamily="34" charset="0"/>
                <a:cs typeface="Calibri" panose="020F0502020204030204" pitchFamily="34" charset="0"/>
              </a:rPr>
              <a:t>Case-2: Change speed from 1000rpm to 2500rpm:</a:t>
            </a:r>
          </a:p>
          <a:p>
            <a:pPr marL="0" indent="0">
              <a:buNone/>
            </a:pPr>
            <a:endParaRPr lang="en-IN" dirty="0"/>
          </a:p>
        </p:txBody>
      </p:sp>
      <p:pic>
        <p:nvPicPr>
          <p:cNvPr id="7" name="Picture 6">
            <a:extLst>
              <a:ext uri="{FF2B5EF4-FFF2-40B4-BE49-F238E27FC236}">
                <a16:creationId xmlns:a16="http://schemas.microsoft.com/office/drawing/2014/main" id="{E2500C88-1274-499C-8654-7F700A036E70}"/>
              </a:ext>
            </a:extLst>
          </p:cNvPr>
          <p:cNvPicPr>
            <a:picLocks noChangeAspect="1"/>
          </p:cNvPicPr>
          <p:nvPr/>
        </p:nvPicPr>
        <p:blipFill rotWithShape="1">
          <a:blip r:embed="rId2">
            <a:extLst>
              <a:ext uri="{28A0092B-C50C-407E-A947-70E740481C1C}">
                <a14:useLocalDpi xmlns:a14="http://schemas.microsoft.com/office/drawing/2010/main" val="0"/>
              </a:ext>
            </a:extLst>
          </a:blip>
          <a:srcRect t="3721" r="1447" b="1824"/>
          <a:stretch/>
        </p:blipFill>
        <p:spPr>
          <a:xfrm>
            <a:off x="62144" y="2388093"/>
            <a:ext cx="6347534" cy="4385569"/>
          </a:xfrm>
          <a:prstGeom prst="rect">
            <a:avLst/>
          </a:prstGeom>
        </p:spPr>
      </p:pic>
      <p:pic>
        <p:nvPicPr>
          <p:cNvPr id="9" name="Picture 8">
            <a:extLst>
              <a:ext uri="{FF2B5EF4-FFF2-40B4-BE49-F238E27FC236}">
                <a16:creationId xmlns:a16="http://schemas.microsoft.com/office/drawing/2014/main" id="{1603D3B4-F7B8-4F2C-BCAC-DCAD2EECC058}"/>
              </a:ext>
            </a:extLst>
          </p:cNvPr>
          <p:cNvPicPr>
            <a:picLocks noChangeAspect="1"/>
          </p:cNvPicPr>
          <p:nvPr/>
        </p:nvPicPr>
        <p:blipFill rotWithShape="1">
          <a:blip r:embed="rId3">
            <a:extLst>
              <a:ext uri="{28A0092B-C50C-407E-A947-70E740481C1C}">
                <a14:useLocalDpi xmlns:a14="http://schemas.microsoft.com/office/drawing/2010/main" val="0"/>
              </a:ext>
            </a:extLst>
          </a:blip>
          <a:srcRect t="2527" b="15"/>
          <a:stretch/>
        </p:blipFill>
        <p:spPr>
          <a:xfrm>
            <a:off x="6507332" y="2388093"/>
            <a:ext cx="5619565" cy="4385569"/>
          </a:xfrm>
          <a:prstGeom prst="rect">
            <a:avLst/>
          </a:prstGeom>
        </p:spPr>
      </p:pic>
    </p:spTree>
    <p:extLst>
      <p:ext uri="{BB962C8B-B14F-4D97-AF65-F5344CB8AC3E}">
        <p14:creationId xmlns:p14="http://schemas.microsoft.com/office/powerpoint/2010/main" val="4476812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07D61-DED3-4068-8D26-E29A2F178055}"/>
              </a:ext>
            </a:extLst>
          </p:cNvPr>
          <p:cNvSpPr>
            <a:spLocks noGrp="1"/>
          </p:cNvSpPr>
          <p:nvPr>
            <p:ph type="title"/>
          </p:nvPr>
        </p:nvSpPr>
        <p:spPr/>
        <p:txBody>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Cont.…</a:t>
            </a:r>
            <a:endParaRPr lang="en-IN" dirty="0"/>
          </a:p>
        </p:txBody>
      </p:sp>
      <p:pic>
        <p:nvPicPr>
          <p:cNvPr id="5" name="Content Placeholder 4">
            <a:extLst>
              <a:ext uri="{FF2B5EF4-FFF2-40B4-BE49-F238E27FC236}">
                <a16:creationId xmlns:a16="http://schemas.microsoft.com/office/drawing/2014/main" id="{64B71131-55A5-4458-AEF8-313C919CDFC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3884" y="2059619"/>
            <a:ext cx="6023851" cy="4722921"/>
          </a:xfrm>
        </p:spPr>
      </p:pic>
      <p:pic>
        <p:nvPicPr>
          <p:cNvPr id="7" name="Picture 6">
            <a:extLst>
              <a:ext uri="{FF2B5EF4-FFF2-40B4-BE49-F238E27FC236}">
                <a16:creationId xmlns:a16="http://schemas.microsoft.com/office/drawing/2014/main" id="{B2D3A7BB-17D1-4056-B5A3-1525E0B3DF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60930" y="2059619"/>
            <a:ext cx="5830456" cy="4722921"/>
          </a:xfrm>
          <a:prstGeom prst="rect">
            <a:avLst/>
          </a:prstGeom>
        </p:spPr>
      </p:pic>
    </p:spTree>
    <p:extLst>
      <p:ext uri="{BB962C8B-B14F-4D97-AF65-F5344CB8AC3E}">
        <p14:creationId xmlns:p14="http://schemas.microsoft.com/office/powerpoint/2010/main" val="25232927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38F06-AC89-4182-9587-623E48ECDFDD}"/>
              </a:ext>
            </a:extLst>
          </p:cNvPr>
          <p:cNvSpPr>
            <a:spLocks noGrp="1"/>
          </p:cNvSpPr>
          <p:nvPr>
            <p:ph type="title"/>
          </p:nvPr>
        </p:nvSpPr>
        <p:spPr/>
        <p:txBody>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Cont.…</a:t>
            </a:r>
            <a:endParaRPr lang="en-IN" dirty="0"/>
          </a:p>
        </p:txBody>
      </p:sp>
      <p:pic>
        <p:nvPicPr>
          <p:cNvPr id="5" name="Content Placeholder 4">
            <a:extLst>
              <a:ext uri="{FF2B5EF4-FFF2-40B4-BE49-F238E27FC236}">
                <a16:creationId xmlns:a16="http://schemas.microsoft.com/office/drawing/2014/main" id="{3938234B-8C08-41B7-A2DD-B6D54AF69B1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7663" y="2041865"/>
            <a:ext cx="5851497" cy="4749552"/>
          </a:xfrm>
        </p:spPr>
      </p:pic>
      <p:pic>
        <p:nvPicPr>
          <p:cNvPr id="7" name="Picture 6">
            <a:extLst>
              <a:ext uri="{FF2B5EF4-FFF2-40B4-BE49-F238E27FC236}">
                <a16:creationId xmlns:a16="http://schemas.microsoft.com/office/drawing/2014/main" id="{15F2C40E-8440-4A5D-BEC6-FDF111EA74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01354" y="4416641"/>
            <a:ext cx="6102981" cy="2370337"/>
          </a:xfrm>
          <a:prstGeom prst="rect">
            <a:avLst/>
          </a:prstGeom>
        </p:spPr>
      </p:pic>
      <p:pic>
        <p:nvPicPr>
          <p:cNvPr id="9" name="Picture 8">
            <a:extLst>
              <a:ext uri="{FF2B5EF4-FFF2-40B4-BE49-F238E27FC236}">
                <a16:creationId xmlns:a16="http://schemas.microsoft.com/office/drawing/2014/main" id="{B71C3607-98FA-4333-9E64-D0C4E456EC24}"/>
              </a:ext>
            </a:extLst>
          </p:cNvPr>
          <p:cNvPicPr>
            <a:picLocks noChangeAspect="1"/>
          </p:cNvPicPr>
          <p:nvPr/>
        </p:nvPicPr>
        <p:blipFill rotWithShape="1">
          <a:blip r:embed="rId4">
            <a:extLst>
              <a:ext uri="{28A0092B-C50C-407E-A947-70E740481C1C}">
                <a14:useLocalDpi xmlns:a14="http://schemas.microsoft.com/office/drawing/2010/main" val="0"/>
              </a:ext>
            </a:extLst>
          </a:blip>
          <a:srcRect t="2886"/>
          <a:stretch/>
        </p:blipFill>
        <p:spPr>
          <a:xfrm>
            <a:off x="6001354" y="2046304"/>
            <a:ext cx="6102981" cy="2303754"/>
          </a:xfrm>
          <a:prstGeom prst="rect">
            <a:avLst/>
          </a:prstGeom>
        </p:spPr>
      </p:pic>
    </p:spTree>
    <p:extLst>
      <p:ext uri="{BB962C8B-B14F-4D97-AF65-F5344CB8AC3E}">
        <p14:creationId xmlns:p14="http://schemas.microsoft.com/office/powerpoint/2010/main" val="24607525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FE91D-C501-4862-8FB4-7007772C1639}"/>
              </a:ext>
            </a:extLst>
          </p:cNvPr>
          <p:cNvSpPr>
            <a:spLocks noGrp="1"/>
          </p:cNvSpPr>
          <p:nvPr>
            <p:ph type="title"/>
          </p:nvPr>
        </p:nvSpPr>
        <p:spPr/>
        <p:txBody>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Cont.…</a:t>
            </a:r>
            <a:endParaRPr lang="en-IN" dirty="0"/>
          </a:p>
        </p:txBody>
      </p:sp>
      <p:sp>
        <p:nvSpPr>
          <p:cNvPr id="3" name="Content Placeholder 2">
            <a:extLst>
              <a:ext uri="{FF2B5EF4-FFF2-40B4-BE49-F238E27FC236}">
                <a16:creationId xmlns:a16="http://schemas.microsoft.com/office/drawing/2014/main" id="{862A5A75-BB6F-457E-968B-8D8329D78D0E}"/>
              </a:ext>
            </a:extLst>
          </p:cNvPr>
          <p:cNvSpPr>
            <a:spLocks noGrp="1"/>
          </p:cNvSpPr>
          <p:nvPr>
            <p:ph idx="1"/>
          </p:nvPr>
        </p:nvSpPr>
        <p:spPr>
          <a:xfrm>
            <a:off x="0" y="2015230"/>
            <a:ext cx="12191999" cy="4842769"/>
          </a:xfrm>
        </p:spPr>
        <p:txBody>
          <a:bodyPr/>
          <a:lstStyle/>
          <a:p>
            <a:r>
              <a:rPr lang="en-US" sz="1800" u="sng" dirty="0">
                <a:latin typeface="Calibri" panose="020F0502020204030204" pitchFamily="34" charset="0"/>
                <a:cs typeface="Calibri" panose="020F0502020204030204" pitchFamily="34" charset="0"/>
              </a:rPr>
              <a:t>Case-3: Change speed from 2500 to 1250rpm:</a:t>
            </a:r>
            <a:endParaRPr lang="en-IN" sz="1800" u="sng" dirty="0">
              <a:latin typeface="Calibri" panose="020F0502020204030204" pitchFamily="34" charset="0"/>
              <a:cs typeface="Calibri" panose="020F0502020204030204" pitchFamily="34" charset="0"/>
            </a:endParaRPr>
          </a:p>
          <a:p>
            <a:endParaRPr lang="en-IN" dirty="0"/>
          </a:p>
        </p:txBody>
      </p:sp>
      <p:pic>
        <p:nvPicPr>
          <p:cNvPr id="5" name="Picture 4">
            <a:extLst>
              <a:ext uri="{FF2B5EF4-FFF2-40B4-BE49-F238E27FC236}">
                <a16:creationId xmlns:a16="http://schemas.microsoft.com/office/drawing/2014/main" id="{A34B74F9-DD34-4F76-A7E2-01135BB6E2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12" y="2367222"/>
            <a:ext cx="6019588" cy="4415318"/>
          </a:xfrm>
          <a:prstGeom prst="rect">
            <a:avLst/>
          </a:prstGeom>
        </p:spPr>
      </p:pic>
      <p:pic>
        <p:nvPicPr>
          <p:cNvPr id="7" name="Picture 6">
            <a:extLst>
              <a:ext uri="{FF2B5EF4-FFF2-40B4-BE49-F238E27FC236}">
                <a16:creationId xmlns:a16="http://schemas.microsoft.com/office/drawing/2014/main" id="{E353B399-E80D-4FA8-9CA0-B10AB27F17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0169" y="2367222"/>
            <a:ext cx="5951525" cy="4415318"/>
          </a:xfrm>
          <a:prstGeom prst="rect">
            <a:avLst/>
          </a:prstGeom>
        </p:spPr>
      </p:pic>
    </p:spTree>
    <p:extLst>
      <p:ext uri="{BB962C8B-B14F-4D97-AF65-F5344CB8AC3E}">
        <p14:creationId xmlns:p14="http://schemas.microsoft.com/office/powerpoint/2010/main" val="32395851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908F2-717E-46C8-AEC3-AB7F102DF081}"/>
              </a:ext>
            </a:extLst>
          </p:cNvPr>
          <p:cNvSpPr>
            <a:spLocks noGrp="1"/>
          </p:cNvSpPr>
          <p:nvPr>
            <p:ph type="title"/>
          </p:nvPr>
        </p:nvSpPr>
        <p:spPr>
          <a:xfrm>
            <a:off x="680321" y="753227"/>
            <a:ext cx="9613861" cy="933529"/>
          </a:xfrm>
        </p:spPr>
        <p:txBody>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ABSTRACT</a:t>
            </a:r>
            <a:endParaRPr lang="en-IN"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3" name="Content Placeholder 2">
            <a:extLst>
              <a:ext uri="{FF2B5EF4-FFF2-40B4-BE49-F238E27FC236}">
                <a16:creationId xmlns:a16="http://schemas.microsoft.com/office/drawing/2014/main" id="{5A964529-AD8C-4DA2-892C-3A6D2C90EDAE}"/>
              </a:ext>
            </a:extLst>
          </p:cNvPr>
          <p:cNvSpPr>
            <a:spLocks noGrp="1"/>
          </p:cNvSpPr>
          <p:nvPr>
            <p:ph idx="1"/>
          </p:nvPr>
        </p:nvSpPr>
        <p:spPr>
          <a:xfrm>
            <a:off x="1" y="2317071"/>
            <a:ext cx="12192000" cy="4576439"/>
          </a:xfrm>
        </p:spPr>
        <p:txBody>
          <a:bodyPr/>
          <a:lstStyle/>
          <a:p>
            <a:pPr marL="0" indent="0">
              <a:buNone/>
            </a:pPr>
            <a:r>
              <a:rPr lang="en-US" dirty="0"/>
              <a:t>   </a:t>
            </a:r>
            <a:r>
              <a:rPr lang="en-US" sz="3600" dirty="0">
                <a:latin typeface="Calibri" panose="020F0502020204030204" pitchFamily="34" charset="0"/>
                <a:cs typeface="Calibri" panose="020F0502020204030204" pitchFamily="34" charset="0"/>
              </a:rPr>
              <a:t>T</a:t>
            </a:r>
            <a:r>
              <a:rPr lang="en-US" sz="2000" dirty="0">
                <a:latin typeface="Calibri" panose="020F0502020204030204" pitchFamily="34" charset="0"/>
                <a:cs typeface="Calibri" panose="020F0502020204030204" pitchFamily="34" charset="0"/>
              </a:rPr>
              <a:t>he Brushless DC (BLDC) motor is the ideal choice for applications that require high reliability, high efficiency, and high power-to-volume ratio. BLDC motor are now a days becoming popular in electric vehicles, fuel pumps, medical equipment, printers, different domestic appliances, industrial and aerospace applications; because of its light weight, high operating speed and excellent speed-torque characteristics. The motor is operated in four steady state operating modes of torque-speed plane. To control a BLDC machine it is generally required to measure the speed and position of rotor by using the sensor because the inverter phases, acting at any time, must be commutated depending on the rotor position. Simulation of the proposed model was done using MATHWORK’s MATLAB/ SIMULINK. </a:t>
            </a:r>
          </a:p>
          <a:p>
            <a:pPr marL="0" indent="0">
              <a:buNone/>
            </a:pPr>
            <a:endParaRPr lang="en-US" sz="2000" dirty="0">
              <a:latin typeface="Calibri" panose="020F0502020204030204" pitchFamily="34" charset="0"/>
              <a:cs typeface="Calibri" panose="020F0502020204030204" pitchFamily="34" charset="0"/>
            </a:endParaRPr>
          </a:p>
          <a:p>
            <a:pPr marL="0" indent="0">
              <a:buNone/>
            </a:pPr>
            <a:r>
              <a:rPr lang="en-US" dirty="0">
                <a:latin typeface="Calibri" panose="020F0502020204030204" pitchFamily="34" charset="0"/>
                <a:cs typeface="Calibri" panose="020F0502020204030204" pitchFamily="34" charset="0"/>
              </a:rPr>
              <a:t>Key Words: BLDC (Brush less dc motor), PID controller, Hall Sensor, MOSFET Bridge</a:t>
            </a:r>
            <a:endParaRPr lang="en-IN"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65B2B455-FA4F-4008-9CFE-7D1610720246}"/>
              </a:ext>
            </a:extLst>
          </p:cNvPr>
          <p:cNvSpPr txBox="1"/>
          <p:nvPr/>
        </p:nvSpPr>
        <p:spPr>
          <a:xfrm>
            <a:off x="11245349" y="1056441"/>
            <a:ext cx="266330" cy="400110"/>
          </a:xfrm>
          <a:prstGeom prst="rect">
            <a:avLst/>
          </a:prstGeom>
          <a:noFill/>
        </p:spPr>
        <p:txBody>
          <a:bodyPr wrap="square" rtlCol="0">
            <a:spAutoFit/>
          </a:bodyPr>
          <a:lstStyle/>
          <a:p>
            <a:r>
              <a:rPr lang="en-US" sz="2000" dirty="0">
                <a:solidFill>
                  <a:schemeClr val="bg2"/>
                </a:solidFill>
              </a:rPr>
              <a:t>1</a:t>
            </a:r>
            <a:endParaRPr lang="en-IN" sz="2000" dirty="0">
              <a:solidFill>
                <a:schemeClr val="bg2"/>
              </a:solidFill>
            </a:endParaRPr>
          </a:p>
        </p:txBody>
      </p:sp>
    </p:spTree>
    <p:extLst>
      <p:ext uri="{BB962C8B-B14F-4D97-AF65-F5344CB8AC3E}">
        <p14:creationId xmlns:p14="http://schemas.microsoft.com/office/powerpoint/2010/main" val="16261203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5E992-BD44-4DFB-B08B-3CFF551BFD9A}"/>
              </a:ext>
            </a:extLst>
          </p:cNvPr>
          <p:cNvSpPr>
            <a:spLocks noGrp="1"/>
          </p:cNvSpPr>
          <p:nvPr>
            <p:ph type="title"/>
          </p:nvPr>
        </p:nvSpPr>
        <p:spPr/>
        <p:txBody>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Cont.…</a:t>
            </a:r>
            <a:endParaRPr lang="en-IN" dirty="0"/>
          </a:p>
        </p:txBody>
      </p:sp>
      <p:pic>
        <p:nvPicPr>
          <p:cNvPr id="5" name="Content Placeholder 4">
            <a:extLst>
              <a:ext uri="{FF2B5EF4-FFF2-40B4-BE49-F238E27FC236}">
                <a16:creationId xmlns:a16="http://schemas.microsoft.com/office/drawing/2014/main" id="{9BDEAE05-E97E-4CAE-905C-F4E98353C8B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735" y="2059619"/>
            <a:ext cx="5918448" cy="4722921"/>
          </a:xfrm>
        </p:spPr>
      </p:pic>
      <p:pic>
        <p:nvPicPr>
          <p:cNvPr id="7" name="Picture 6">
            <a:extLst>
              <a:ext uri="{FF2B5EF4-FFF2-40B4-BE49-F238E27FC236}">
                <a16:creationId xmlns:a16="http://schemas.microsoft.com/office/drawing/2014/main" id="{20E5CE9C-DF4C-4790-86CE-F66D2D8DBA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5999" y="2059619"/>
            <a:ext cx="6004265" cy="4722921"/>
          </a:xfrm>
          <a:prstGeom prst="rect">
            <a:avLst/>
          </a:prstGeom>
        </p:spPr>
      </p:pic>
    </p:spTree>
    <p:extLst>
      <p:ext uri="{BB962C8B-B14F-4D97-AF65-F5344CB8AC3E}">
        <p14:creationId xmlns:p14="http://schemas.microsoft.com/office/powerpoint/2010/main" val="42431290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CE4B3-AC27-417E-A934-46E8F3B8E59C}"/>
              </a:ext>
            </a:extLst>
          </p:cNvPr>
          <p:cNvSpPr>
            <a:spLocks noGrp="1"/>
          </p:cNvSpPr>
          <p:nvPr>
            <p:ph type="title"/>
          </p:nvPr>
        </p:nvSpPr>
        <p:spPr/>
        <p:txBody>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Cont.…</a:t>
            </a:r>
            <a:endParaRPr lang="en-IN" dirty="0"/>
          </a:p>
        </p:txBody>
      </p:sp>
      <p:pic>
        <p:nvPicPr>
          <p:cNvPr id="5" name="Content Placeholder 4">
            <a:extLst>
              <a:ext uri="{FF2B5EF4-FFF2-40B4-BE49-F238E27FC236}">
                <a16:creationId xmlns:a16="http://schemas.microsoft.com/office/drawing/2014/main" id="{0A8D53BD-9B47-414F-8409-07A0A3C2E67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809" y="2077375"/>
            <a:ext cx="5574900" cy="4714042"/>
          </a:xfrm>
        </p:spPr>
      </p:pic>
      <p:pic>
        <p:nvPicPr>
          <p:cNvPr id="7" name="Picture 6">
            <a:extLst>
              <a:ext uri="{FF2B5EF4-FFF2-40B4-BE49-F238E27FC236}">
                <a16:creationId xmlns:a16="http://schemas.microsoft.com/office/drawing/2014/main" id="{C69251DE-D683-4BE1-9ABC-249558F1927A}"/>
              </a:ext>
            </a:extLst>
          </p:cNvPr>
          <p:cNvPicPr>
            <a:picLocks noChangeAspect="1"/>
          </p:cNvPicPr>
          <p:nvPr/>
        </p:nvPicPr>
        <p:blipFill rotWithShape="1">
          <a:blip r:embed="rId3">
            <a:extLst>
              <a:ext uri="{28A0092B-C50C-407E-A947-70E740481C1C}">
                <a14:useLocalDpi xmlns:a14="http://schemas.microsoft.com/office/drawing/2010/main" val="0"/>
              </a:ext>
            </a:extLst>
          </a:blip>
          <a:srcRect t="2701"/>
          <a:stretch/>
        </p:blipFill>
        <p:spPr>
          <a:xfrm>
            <a:off x="5779362" y="2077375"/>
            <a:ext cx="6305829" cy="2334827"/>
          </a:xfrm>
          <a:prstGeom prst="rect">
            <a:avLst/>
          </a:prstGeom>
        </p:spPr>
      </p:pic>
      <p:pic>
        <p:nvPicPr>
          <p:cNvPr id="9" name="Picture 8">
            <a:extLst>
              <a:ext uri="{FF2B5EF4-FFF2-40B4-BE49-F238E27FC236}">
                <a16:creationId xmlns:a16="http://schemas.microsoft.com/office/drawing/2014/main" id="{9AA499A9-C119-4C85-9DD1-F3E3BA7436C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79361" y="4456589"/>
            <a:ext cx="6305829" cy="2334828"/>
          </a:xfrm>
          <a:prstGeom prst="rect">
            <a:avLst/>
          </a:prstGeom>
        </p:spPr>
      </p:pic>
    </p:spTree>
    <p:extLst>
      <p:ext uri="{BB962C8B-B14F-4D97-AF65-F5344CB8AC3E}">
        <p14:creationId xmlns:p14="http://schemas.microsoft.com/office/powerpoint/2010/main" val="428614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FD0BA7-910A-4146-9B93-10F15F895520}"/>
              </a:ext>
            </a:extLst>
          </p:cNvPr>
          <p:cNvSpPr>
            <a:spLocks noGrp="1"/>
          </p:cNvSpPr>
          <p:nvPr>
            <p:ph type="title"/>
          </p:nvPr>
        </p:nvSpPr>
        <p:spPr/>
        <p:txBody>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Cont.…</a:t>
            </a:r>
            <a:endParaRPr lang="en-IN" dirty="0"/>
          </a:p>
        </p:txBody>
      </p:sp>
      <p:graphicFrame>
        <p:nvGraphicFramePr>
          <p:cNvPr id="4" name="Table 4">
            <a:extLst>
              <a:ext uri="{FF2B5EF4-FFF2-40B4-BE49-F238E27FC236}">
                <a16:creationId xmlns:a16="http://schemas.microsoft.com/office/drawing/2014/main" id="{DBE4B1CA-C456-4C97-8DED-7131BB000F3C}"/>
              </a:ext>
            </a:extLst>
          </p:cNvPr>
          <p:cNvGraphicFramePr>
            <a:graphicFrameLocks noGrp="1"/>
          </p:cNvGraphicFramePr>
          <p:nvPr>
            <p:ph idx="1"/>
            <p:extLst>
              <p:ext uri="{D42A27DB-BD31-4B8C-83A1-F6EECF244321}">
                <p14:modId xmlns:p14="http://schemas.microsoft.com/office/powerpoint/2010/main" val="2791298652"/>
              </p:ext>
            </p:extLst>
          </p:nvPr>
        </p:nvGraphicFramePr>
        <p:xfrm>
          <a:off x="1862027" y="1979721"/>
          <a:ext cx="8436071" cy="4705163"/>
        </p:xfrm>
        <a:graphic>
          <a:graphicData uri="http://schemas.openxmlformats.org/drawingml/2006/table">
            <a:tbl>
              <a:tblPr firstRow="1" bandRow="1">
                <a:tableStyleId>{5C22544A-7EE6-4342-B048-85BDC9FD1C3A}</a:tableStyleId>
              </a:tblPr>
              <a:tblGrid>
                <a:gridCol w="1687214">
                  <a:extLst>
                    <a:ext uri="{9D8B030D-6E8A-4147-A177-3AD203B41FA5}">
                      <a16:colId xmlns:a16="http://schemas.microsoft.com/office/drawing/2014/main" val="3829032478"/>
                    </a:ext>
                  </a:extLst>
                </a:gridCol>
                <a:gridCol w="1687214">
                  <a:extLst>
                    <a:ext uri="{9D8B030D-6E8A-4147-A177-3AD203B41FA5}">
                      <a16:colId xmlns:a16="http://schemas.microsoft.com/office/drawing/2014/main" val="1583653447"/>
                    </a:ext>
                  </a:extLst>
                </a:gridCol>
                <a:gridCol w="1649398">
                  <a:extLst>
                    <a:ext uri="{9D8B030D-6E8A-4147-A177-3AD203B41FA5}">
                      <a16:colId xmlns:a16="http://schemas.microsoft.com/office/drawing/2014/main" val="2046873654"/>
                    </a:ext>
                  </a:extLst>
                </a:gridCol>
                <a:gridCol w="1725031">
                  <a:extLst>
                    <a:ext uri="{9D8B030D-6E8A-4147-A177-3AD203B41FA5}">
                      <a16:colId xmlns:a16="http://schemas.microsoft.com/office/drawing/2014/main" val="3907155401"/>
                    </a:ext>
                  </a:extLst>
                </a:gridCol>
                <a:gridCol w="1687214">
                  <a:extLst>
                    <a:ext uri="{9D8B030D-6E8A-4147-A177-3AD203B41FA5}">
                      <a16:colId xmlns:a16="http://schemas.microsoft.com/office/drawing/2014/main" val="2575896036"/>
                    </a:ext>
                  </a:extLst>
                </a:gridCol>
              </a:tblGrid>
              <a:tr h="979643">
                <a:tc>
                  <a:txBody>
                    <a:bodyPr/>
                    <a:lstStyle/>
                    <a:p>
                      <a:pPr algn="ctr">
                        <a:lnSpc>
                          <a:spcPct val="200000"/>
                        </a:lnSpc>
                      </a:pPr>
                      <a:r>
                        <a:rPr lang="en-US"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PARAMETERS</a:t>
                      </a:r>
                      <a:endParaRPr lang="en-IN"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a:txBody>
                  <a:tcPr>
                    <a:cell3D prstMaterial="dkEdge">
                      <a:bevel prst="convex"/>
                      <a:lightRig rig="flood" dir="t"/>
                    </a:cell3D>
                  </a:tcPr>
                </a:tc>
                <a:tc>
                  <a:txBody>
                    <a:bodyPr/>
                    <a:lstStyle/>
                    <a:p>
                      <a:endParaRPr lang="en-IN" dirty="0"/>
                    </a:p>
                  </a:txBody>
                  <a:tcPr>
                    <a:cell3D prstMaterial="dkEdge">
                      <a:bevel prst="convex"/>
                      <a:lightRig rig="flood" dir="t"/>
                    </a:cell3D>
                  </a:tcPr>
                </a:tc>
                <a:tc>
                  <a:txBody>
                    <a:bodyPr/>
                    <a:lstStyle/>
                    <a:p>
                      <a:pPr algn="ctr">
                        <a:lnSpc>
                          <a:spcPct val="200000"/>
                        </a:lnSpc>
                      </a:pPr>
                      <a:r>
                        <a:rPr lang="en-US"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1000RPM</a:t>
                      </a:r>
                      <a:endParaRPr lang="en-IN"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a:txBody>
                  <a:tcPr>
                    <a:cell3D prstMaterial="dkEdge">
                      <a:bevel prst="convex"/>
                      <a:lightRig rig="flood" dir="t"/>
                    </a:cell3D>
                  </a:tcPr>
                </a:tc>
                <a:tc>
                  <a:txBody>
                    <a:bodyPr/>
                    <a:lstStyle/>
                    <a:p>
                      <a:pPr algn="ctr">
                        <a:lnSpc>
                          <a:spcPct val="200000"/>
                        </a:lnSpc>
                      </a:pPr>
                      <a:r>
                        <a:rPr lang="en-US"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1250RPM</a:t>
                      </a:r>
                      <a:endParaRPr lang="en-IN"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a:txBody>
                  <a:tcPr>
                    <a:cell3D prstMaterial="dkEdge">
                      <a:bevel prst="convex"/>
                      <a:lightRig rig="flood" dir="t"/>
                    </a:cell3D>
                  </a:tcPr>
                </a:tc>
                <a:tc>
                  <a:txBody>
                    <a:bodyPr/>
                    <a:lstStyle/>
                    <a:p>
                      <a:pPr algn="ctr">
                        <a:lnSpc>
                          <a:spcPct val="200000"/>
                        </a:lnSpc>
                      </a:pPr>
                      <a:r>
                        <a:rPr lang="en-US"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2500RPM</a:t>
                      </a:r>
                      <a:endParaRPr lang="en-IN"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a:txBody>
                  <a:tcPr>
                    <a:cell3D prstMaterial="dkEdge">
                      <a:bevel prst="convex"/>
                      <a:lightRig rig="flood" dir="t"/>
                    </a:cell3D>
                  </a:tcPr>
                </a:tc>
                <a:extLst>
                  <a:ext uri="{0D108BD9-81ED-4DB2-BD59-A6C34878D82A}">
                    <a16:rowId xmlns:a16="http://schemas.microsoft.com/office/drawing/2014/main" val="578137825"/>
                  </a:ext>
                </a:extLst>
              </a:tr>
              <a:tr h="412819">
                <a:tc rowSpan="3">
                  <a:txBody>
                    <a:bodyPr/>
                    <a:lstStyle/>
                    <a:p>
                      <a:pPr algn="ctr">
                        <a:lnSpc>
                          <a:spcPct val="250000"/>
                        </a:lnSpc>
                      </a:pPr>
                      <a:r>
                        <a:rPr lang="en-US" sz="2000" dirty="0"/>
                        <a:t>V</a:t>
                      </a:r>
                      <a:r>
                        <a:rPr lang="en-US" dirty="0"/>
                        <a:t>dc</a:t>
                      </a:r>
                      <a:endParaRPr lang="en-IN" dirty="0"/>
                    </a:p>
                  </a:txBody>
                  <a:tcPr>
                    <a:cell3D prstMaterial="dkEdge">
                      <a:bevel prst="convex"/>
                      <a:lightRig rig="flood" dir="t"/>
                    </a:cell3D>
                  </a:tcPr>
                </a:tc>
                <a:tc>
                  <a:txBody>
                    <a:bodyPr/>
                    <a:lstStyle/>
                    <a:p>
                      <a:pPr algn="ctr"/>
                      <a:r>
                        <a:rPr lang="en-US" sz="1400" dirty="0"/>
                        <a:t>MAX</a:t>
                      </a:r>
                      <a:endParaRPr lang="en-IN" sz="1400" dirty="0"/>
                    </a:p>
                  </a:txBody>
                  <a:tcPr>
                    <a:lnB w="12700" cap="flat" cmpd="sng" algn="ctr">
                      <a:solidFill>
                        <a:schemeClr val="tx1"/>
                      </a:solidFill>
                      <a:prstDash val="solid"/>
                      <a:round/>
                      <a:headEnd type="none" w="med" len="med"/>
                      <a:tailEnd type="none" w="med" len="med"/>
                    </a:lnB>
                    <a:cell3D prstMaterial="dkEdge">
                      <a:bevel prst="convex"/>
                      <a:lightRig rig="flood" dir="t"/>
                    </a:cell3D>
                  </a:tcPr>
                </a:tc>
                <a:tc>
                  <a:txBody>
                    <a:bodyPr/>
                    <a:lstStyle/>
                    <a:p>
                      <a:pPr algn="ctr"/>
                      <a:r>
                        <a:rPr lang="en-US" dirty="0"/>
                        <a:t>129.1V</a:t>
                      </a:r>
                      <a:endParaRPr lang="en-IN" dirty="0"/>
                    </a:p>
                  </a:txBody>
                  <a:tcPr>
                    <a:lnB w="12700" cap="flat" cmpd="sng" algn="ctr">
                      <a:solidFill>
                        <a:schemeClr val="tx1"/>
                      </a:solidFill>
                      <a:prstDash val="solid"/>
                      <a:round/>
                      <a:headEnd type="none" w="med" len="med"/>
                      <a:tailEnd type="none" w="med" len="med"/>
                    </a:lnB>
                    <a:cell3D prstMaterial="dkEdge">
                      <a:bevel prst="convex"/>
                      <a:lightRig rig="flood" dir="t"/>
                    </a:cell3D>
                  </a:tcPr>
                </a:tc>
                <a:tc>
                  <a:txBody>
                    <a:bodyPr/>
                    <a:lstStyle/>
                    <a:p>
                      <a:pPr algn="ctr"/>
                      <a:r>
                        <a:rPr lang="en-US" dirty="0"/>
                        <a:t>160.8V</a:t>
                      </a:r>
                      <a:endParaRPr lang="en-IN" dirty="0"/>
                    </a:p>
                  </a:txBody>
                  <a:tcPr>
                    <a:lnB w="12700" cap="flat" cmpd="sng" algn="ctr">
                      <a:solidFill>
                        <a:schemeClr val="tx1"/>
                      </a:solidFill>
                      <a:prstDash val="solid"/>
                      <a:round/>
                      <a:headEnd type="none" w="med" len="med"/>
                      <a:tailEnd type="none" w="med" len="med"/>
                    </a:lnB>
                    <a:cell3D prstMaterial="dkEdge">
                      <a:bevel prst="convex"/>
                      <a:lightRig rig="flood" dir="t"/>
                    </a:cell3D>
                  </a:tcPr>
                </a:tc>
                <a:tc>
                  <a:txBody>
                    <a:bodyPr/>
                    <a:lstStyle/>
                    <a:p>
                      <a:pPr algn="ctr"/>
                      <a:r>
                        <a:rPr lang="en-US" dirty="0"/>
                        <a:t>338.7V</a:t>
                      </a:r>
                      <a:endParaRPr lang="en-IN" dirty="0"/>
                    </a:p>
                  </a:txBody>
                  <a:tcPr>
                    <a:lnB w="12700" cap="flat" cmpd="sng" algn="ctr">
                      <a:solidFill>
                        <a:schemeClr val="tx1"/>
                      </a:solidFill>
                      <a:prstDash val="solid"/>
                      <a:round/>
                      <a:headEnd type="none" w="med" len="med"/>
                      <a:tailEnd type="none" w="med" len="med"/>
                    </a:lnB>
                    <a:cell3D prstMaterial="dkEdge">
                      <a:bevel prst="convex"/>
                      <a:lightRig rig="flood" dir="t"/>
                    </a:cell3D>
                  </a:tcPr>
                </a:tc>
                <a:extLst>
                  <a:ext uri="{0D108BD9-81ED-4DB2-BD59-A6C34878D82A}">
                    <a16:rowId xmlns:a16="http://schemas.microsoft.com/office/drawing/2014/main" val="4074191606"/>
                  </a:ext>
                </a:extLst>
              </a:tr>
              <a:tr h="412819">
                <a:tc vMerge="1">
                  <a:txBody>
                    <a:bodyPr/>
                    <a:lstStyle/>
                    <a:p>
                      <a:endParaRPr lang="en-IN"/>
                    </a:p>
                  </a:txBody>
                  <a:tcPr/>
                </a:tc>
                <a:tc>
                  <a:txBody>
                    <a:bodyPr/>
                    <a:lstStyle/>
                    <a:p>
                      <a:pPr algn="ctr"/>
                      <a:r>
                        <a:rPr lang="en-US" sz="1400" dirty="0"/>
                        <a:t>MEDIAN</a:t>
                      </a:r>
                      <a:endParaRPr lang="en-IN" sz="14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onvex"/>
                      <a:lightRig rig="flood" dir="t"/>
                    </a:cell3D>
                  </a:tcPr>
                </a:tc>
                <a:tc>
                  <a:txBody>
                    <a:bodyPr/>
                    <a:lstStyle/>
                    <a:p>
                      <a:pPr algn="ctr"/>
                      <a:r>
                        <a:rPr lang="en-US" dirty="0"/>
                        <a:t>115.4V</a:t>
                      </a:r>
                      <a:endParaRPr lang="en-IN"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onvex"/>
                      <a:lightRig rig="flood" dir="t"/>
                    </a:cell3D>
                  </a:tcPr>
                </a:tc>
                <a:tc>
                  <a:txBody>
                    <a:bodyPr/>
                    <a:lstStyle/>
                    <a:p>
                      <a:pPr algn="ctr"/>
                      <a:r>
                        <a:rPr lang="en-US" dirty="0"/>
                        <a:t>142.3V</a:t>
                      </a:r>
                      <a:endParaRPr lang="en-IN"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onvex"/>
                      <a:lightRig rig="flood" dir="t"/>
                    </a:cell3D>
                  </a:tcPr>
                </a:tc>
                <a:tc>
                  <a:txBody>
                    <a:bodyPr/>
                    <a:lstStyle/>
                    <a:p>
                      <a:pPr algn="ctr"/>
                      <a:r>
                        <a:rPr lang="en-US" dirty="0"/>
                        <a:t>276.8V</a:t>
                      </a:r>
                      <a:endParaRPr lang="en-IN"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onvex"/>
                      <a:lightRig rig="flood" dir="t"/>
                    </a:cell3D>
                  </a:tcPr>
                </a:tc>
                <a:extLst>
                  <a:ext uri="{0D108BD9-81ED-4DB2-BD59-A6C34878D82A}">
                    <a16:rowId xmlns:a16="http://schemas.microsoft.com/office/drawing/2014/main" val="3535722463"/>
                  </a:ext>
                </a:extLst>
              </a:tr>
              <a:tr h="412819">
                <a:tc vMerge="1">
                  <a:txBody>
                    <a:bodyPr/>
                    <a:lstStyle/>
                    <a:p>
                      <a:endParaRPr lang="en-IN"/>
                    </a:p>
                  </a:txBody>
                  <a:tcPr/>
                </a:tc>
                <a:tc>
                  <a:txBody>
                    <a:bodyPr/>
                    <a:lstStyle/>
                    <a:p>
                      <a:pPr algn="ctr"/>
                      <a:r>
                        <a:rPr lang="en-US" sz="1400" dirty="0"/>
                        <a:t>MIN</a:t>
                      </a:r>
                      <a:endParaRPr lang="en-IN" sz="1400" dirty="0"/>
                    </a:p>
                  </a:txBody>
                  <a:tcPr>
                    <a:lnT w="12700" cap="flat" cmpd="sng" algn="ctr">
                      <a:solidFill>
                        <a:schemeClr val="tx1"/>
                      </a:solidFill>
                      <a:prstDash val="solid"/>
                      <a:round/>
                      <a:headEnd type="none" w="med" len="med"/>
                      <a:tailEnd type="none" w="med" len="med"/>
                    </a:lnT>
                    <a:cell3D prstMaterial="dkEdge">
                      <a:bevel prst="convex"/>
                      <a:lightRig rig="flood" dir="t"/>
                    </a:cell3D>
                  </a:tcPr>
                </a:tc>
                <a:tc>
                  <a:txBody>
                    <a:bodyPr/>
                    <a:lstStyle/>
                    <a:p>
                      <a:pPr algn="ctr"/>
                      <a:r>
                        <a:rPr lang="en-US" dirty="0"/>
                        <a:t>112.9V</a:t>
                      </a:r>
                      <a:endParaRPr lang="en-IN" dirty="0"/>
                    </a:p>
                  </a:txBody>
                  <a:tcPr>
                    <a:lnT w="12700" cap="flat" cmpd="sng" algn="ctr">
                      <a:solidFill>
                        <a:schemeClr val="tx1"/>
                      </a:solidFill>
                      <a:prstDash val="solid"/>
                      <a:round/>
                      <a:headEnd type="none" w="med" len="med"/>
                      <a:tailEnd type="none" w="med" len="med"/>
                    </a:lnT>
                    <a:cell3D prstMaterial="dkEdge">
                      <a:bevel prst="convex"/>
                      <a:lightRig rig="flood" dir="t"/>
                    </a:cell3D>
                  </a:tcPr>
                </a:tc>
                <a:tc>
                  <a:txBody>
                    <a:bodyPr/>
                    <a:lstStyle/>
                    <a:p>
                      <a:pPr algn="ctr"/>
                      <a:r>
                        <a:rPr lang="en-US" dirty="0"/>
                        <a:t>138.7V</a:t>
                      </a:r>
                      <a:endParaRPr lang="en-IN" dirty="0"/>
                    </a:p>
                  </a:txBody>
                  <a:tcPr>
                    <a:lnT w="12700" cap="flat" cmpd="sng" algn="ctr">
                      <a:solidFill>
                        <a:schemeClr val="tx1"/>
                      </a:solidFill>
                      <a:prstDash val="solid"/>
                      <a:round/>
                      <a:headEnd type="none" w="med" len="med"/>
                      <a:tailEnd type="none" w="med" len="med"/>
                    </a:lnT>
                    <a:cell3D prstMaterial="dkEdge">
                      <a:bevel prst="convex"/>
                      <a:lightRig rig="flood" dir="t"/>
                    </a:cell3D>
                  </a:tcPr>
                </a:tc>
                <a:tc>
                  <a:txBody>
                    <a:bodyPr/>
                    <a:lstStyle/>
                    <a:p>
                      <a:pPr algn="ctr"/>
                      <a:r>
                        <a:rPr lang="en-US" dirty="0"/>
                        <a:t>260.1V</a:t>
                      </a:r>
                      <a:endParaRPr lang="en-IN" dirty="0"/>
                    </a:p>
                  </a:txBody>
                  <a:tcPr>
                    <a:lnT w="12700" cap="flat" cmpd="sng" algn="ctr">
                      <a:solidFill>
                        <a:schemeClr val="tx1"/>
                      </a:solidFill>
                      <a:prstDash val="solid"/>
                      <a:round/>
                      <a:headEnd type="none" w="med" len="med"/>
                      <a:tailEnd type="none" w="med" len="med"/>
                    </a:lnT>
                    <a:cell3D prstMaterial="dkEdge">
                      <a:bevel prst="convex"/>
                      <a:lightRig rig="flood" dir="t"/>
                    </a:cell3D>
                  </a:tcPr>
                </a:tc>
                <a:extLst>
                  <a:ext uri="{0D108BD9-81ED-4DB2-BD59-A6C34878D82A}">
                    <a16:rowId xmlns:a16="http://schemas.microsoft.com/office/drawing/2014/main" val="3250475419"/>
                  </a:ext>
                </a:extLst>
              </a:tr>
              <a:tr h="412819">
                <a:tc rowSpan="3">
                  <a:txBody>
                    <a:bodyPr/>
                    <a:lstStyle/>
                    <a:p>
                      <a:pPr algn="ctr">
                        <a:lnSpc>
                          <a:spcPct val="250000"/>
                        </a:lnSpc>
                      </a:pPr>
                      <a:r>
                        <a:rPr lang="en-US" sz="2000" dirty="0"/>
                        <a:t>V</a:t>
                      </a:r>
                      <a:r>
                        <a:rPr lang="en-US" dirty="0"/>
                        <a:t>ab</a:t>
                      </a:r>
                      <a:endParaRPr lang="en-IN" dirty="0"/>
                    </a:p>
                  </a:txBody>
                  <a:tcPr>
                    <a:cell3D prstMaterial="dkEdge">
                      <a:bevel prst="convex"/>
                      <a:lightRig rig="flood" dir="t"/>
                    </a:cell3D>
                  </a:tcPr>
                </a:tc>
                <a:tc>
                  <a:txBody>
                    <a:bodyPr/>
                    <a:lstStyle/>
                    <a:p>
                      <a:pPr algn="ctr"/>
                      <a:r>
                        <a:rPr lang="en-US" sz="1400" dirty="0"/>
                        <a:t>MAX</a:t>
                      </a:r>
                      <a:endParaRPr lang="en-IN" sz="1400" dirty="0"/>
                    </a:p>
                  </a:txBody>
                  <a:tcPr>
                    <a:lnB w="12700" cap="flat" cmpd="sng" algn="ctr">
                      <a:solidFill>
                        <a:schemeClr val="tx1"/>
                      </a:solidFill>
                      <a:prstDash val="solid"/>
                      <a:round/>
                      <a:headEnd type="none" w="med" len="med"/>
                      <a:tailEnd type="none" w="med" len="med"/>
                    </a:lnB>
                    <a:cell3D prstMaterial="dkEdge">
                      <a:bevel prst="convex"/>
                      <a:lightRig rig="flood" dir="t"/>
                    </a:cell3D>
                  </a:tcPr>
                </a:tc>
                <a:tc>
                  <a:txBody>
                    <a:bodyPr/>
                    <a:lstStyle/>
                    <a:p>
                      <a:pPr algn="ctr"/>
                      <a:r>
                        <a:rPr lang="en-US" dirty="0"/>
                        <a:t>127.6V</a:t>
                      </a:r>
                      <a:endParaRPr lang="en-IN" dirty="0"/>
                    </a:p>
                  </a:txBody>
                  <a:tcPr>
                    <a:lnB w="12700" cap="flat" cmpd="sng" algn="ctr">
                      <a:solidFill>
                        <a:schemeClr val="tx1"/>
                      </a:solidFill>
                      <a:prstDash val="solid"/>
                      <a:round/>
                      <a:headEnd type="none" w="med" len="med"/>
                      <a:tailEnd type="none" w="med" len="med"/>
                    </a:lnB>
                    <a:cell3D prstMaterial="dkEdge">
                      <a:bevel prst="convex"/>
                      <a:lightRig rig="flood" dir="t"/>
                    </a:cell3D>
                  </a:tcPr>
                </a:tc>
                <a:tc>
                  <a:txBody>
                    <a:bodyPr/>
                    <a:lstStyle/>
                    <a:p>
                      <a:pPr algn="ctr"/>
                      <a:r>
                        <a:rPr lang="en-US" dirty="0"/>
                        <a:t>157.9V</a:t>
                      </a:r>
                      <a:endParaRPr lang="en-IN" dirty="0"/>
                    </a:p>
                  </a:txBody>
                  <a:tcPr>
                    <a:lnB w="12700" cap="flat" cmpd="sng" algn="ctr">
                      <a:solidFill>
                        <a:schemeClr val="tx1"/>
                      </a:solidFill>
                      <a:prstDash val="solid"/>
                      <a:round/>
                      <a:headEnd type="none" w="med" len="med"/>
                      <a:tailEnd type="none" w="med" len="med"/>
                    </a:lnB>
                    <a:cell3D prstMaterial="dkEdge">
                      <a:bevel prst="convex"/>
                      <a:lightRig rig="flood" dir="t"/>
                    </a:cell3D>
                  </a:tcPr>
                </a:tc>
                <a:tc>
                  <a:txBody>
                    <a:bodyPr/>
                    <a:lstStyle/>
                    <a:p>
                      <a:pPr algn="ctr"/>
                      <a:r>
                        <a:rPr lang="en-US" dirty="0"/>
                        <a:t>337.8V</a:t>
                      </a:r>
                      <a:endParaRPr lang="en-IN" dirty="0"/>
                    </a:p>
                  </a:txBody>
                  <a:tcPr>
                    <a:lnB w="12700" cap="flat" cmpd="sng" algn="ctr">
                      <a:solidFill>
                        <a:schemeClr val="tx1"/>
                      </a:solidFill>
                      <a:prstDash val="solid"/>
                      <a:round/>
                      <a:headEnd type="none" w="med" len="med"/>
                      <a:tailEnd type="none" w="med" len="med"/>
                    </a:lnB>
                    <a:cell3D prstMaterial="dkEdge">
                      <a:bevel prst="convex"/>
                      <a:lightRig rig="flood" dir="t"/>
                    </a:cell3D>
                  </a:tcPr>
                </a:tc>
                <a:extLst>
                  <a:ext uri="{0D108BD9-81ED-4DB2-BD59-A6C34878D82A}">
                    <a16:rowId xmlns:a16="http://schemas.microsoft.com/office/drawing/2014/main" val="2103304576"/>
                  </a:ext>
                </a:extLst>
              </a:tr>
              <a:tr h="412819">
                <a:tc vMerge="1">
                  <a:txBody>
                    <a:bodyPr/>
                    <a:lstStyle/>
                    <a:p>
                      <a:endParaRPr lang="en-IN"/>
                    </a:p>
                  </a:txBody>
                  <a:tcPr/>
                </a:tc>
                <a:tc>
                  <a:txBody>
                    <a:bodyPr/>
                    <a:lstStyle/>
                    <a:p>
                      <a:pPr algn="ctr"/>
                      <a:r>
                        <a:rPr lang="en-US" sz="1400" dirty="0"/>
                        <a:t>MEDIAN</a:t>
                      </a:r>
                      <a:endParaRPr lang="en-IN" sz="14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onvex"/>
                      <a:lightRig rig="flood" dir="t"/>
                    </a:cell3D>
                  </a:tcPr>
                </a:tc>
                <a:tc>
                  <a:txBody>
                    <a:bodyPr/>
                    <a:lstStyle/>
                    <a:p>
                      <a:pPr algn="ctr"/>
                      <a:r>
                        <a:rPr lang="en-US" dirty="0"/>
                        <a:t>114.4V</a:t>
                      </a:r>
                      <a:endParaRPr lang="en-IN"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onvex"/>
                      <a:lightRig rig="flood" dir="t"/>
                    </a:cell3D>
                  </a:tcPr>
                </a:tc>
                <a:tc>
                  <a:txBody>
                    <a:bodyPr/>
                    <a:lstStyle/>
                    <a:p>
                      <a:pPr algn="ctr"/>
                      <a:r>
                        <a:rPr lang="en-US" dirty="0"/>
                        <a:t>141.3V</a:t>
                      </a:r>
                      <a:endParaRPr lang="en-IN"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onvex"/>
                      <a:lightRig rig="flood" dir="t"/>
                    </a:cell3D>
                  </a:tcPr>
                </a:tc>
                <a:tc>
                  <a:txBody>
                    <a:bodyPr/>
                    <a:lstStyle/>
                    <a:p>
                      <a:pPr algn="ctr"/>
                      <a:r>
                        <a:rPr lang="en-US" dirty="0"/>
                        <a:t>276.8V</a:t>
                      </a:r>
                      <a:endParaRPr lang="en-IN"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onvex"/>
                      <a:lightRig rig="flood" dir="t"/>
                    </a:cell3D>
                  </a:tcPr>
                </a:tc>
                <a:extLst>
                  <a:ext uri="{0D108BD9-81ED-4DB2-BD59-A6C34878D82A}">
                    <a16:rowId xmlns:a16="http://schemas.microsoft.com/office/drawing/2014/main" val="759325768"/>
                  </a:ext>
                </a:extLst>
              </a:tr>
              <a:tr h="412819">
                <a:tc vMerge="1">
                  <a:txBody>
                    <a:bodyPr/>
                    <a:lstStyle/>
                    <a:p>
                      <a:endParaRPr lang="en-IN"/>
                    </a:p>
                  </a:txBody>
                  <a:tcPr/>
                </a:tc>
                <a:tc>
                  <a:txBody>
                    <a:bodyPr/>
                    <a:lstStyle/>
                    <a:p>
                      <a:pPr algn="ctr"/>
                      <a:r>
                        <a:rPr lang="en-US" sz="1400" dirty="0"/>
                        <a:t>MIN</a:t>
                      </a:r>
                      <a:endParaRPr lang="en-IN" sz="1400" dirty="0"/>
                    </a:p>
                  </a:txBody>
                  <a:tcPr>
                    <a:lnT w="12700" cap="flat" cmpd="sng" algn="ctr">
                      <a:solidFill>
                        <a:schemeClr val="tx1"/>
                      </a:solidFill>
                      <a:prstDash val="solid"/>
                      <a:round/>
                      <a:headEnd type="none" w="med" len="med"/>
                      <a:tailEnd type="none" w="med" len="med"/>
                    </a:lnT>
                    <a:cell3D prstMaterial="dkEdge">
                      <a:bevel prst="convex"/>
                      <a:lightRig rig="flood" dir="t"/>
                    </a:cell3D>
                  </a:tcPr>
                </a:tc>
                <a:tc>
                  <a:txBody>
                    <a:bodyPr/>
                    <a:lstStyle/>
                    <a:p>
                      <a:pPr algn="ctr"/>
                      <a:r>
                        <a:rPr lang="en-US" dirty="0"/>
                        <a:t>111.9V</a:t>
                      </a:r>
                      <a:endParaRPr lang="en-IN" dirty="0"/>
                    </a:p>
                  </a:txBody>
                  <a:tcPr>
                    <a:lnT w="12700" cap="flat" cmpd="sng" algn="ctr">
                      <a:solidFill>
                        <a:schemeClr val="tx1"/>
                      </a:solidFill>
                      <a:prstDash val="solid"/>
                      <a:round/>
                      <a:headEnd type="none" w="med" len="med"/>
                      <a:tailEnd type="none" w="med" len="med"/>
                    </a:lnT>
                    <a:cell3D prstMaterial="dkEdge">
                      <a:bevel prst="convex"/>
                      <a:lightRig rig="flood" dir="t"/>
                    </a:cell3D>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137.9V</a:t>
                      </a:r>
                      <a:endParaRPr lang="en-IN" dirty="0"/>
                    </a:p>
                  </a:txBody>
                  <a:tcPr>
                    <a:lnT w="12700" cap="flat" cmpd="sng" algn="ctr">
                      <a:solidFill>
                        <a:schemeClr val="tx1"/>
                      </a:solidFill>
                      <a:prstDash val="solid"/>
                      <a:round/>
                      <a:headEnd type="none" w="med" len="med"/>
                      <a:tailEnd type="none" w="med" len="med"/>
                    </a:lnT>
                    <a:cell3D prstMaterial="dkEdge">
                      <a:bevel prst="convex"/>
                      <a:lightRig rig="flood" dir="t"/>
                    </a:cell3D>
                  </a:tcPr>
                </a:tc>
                <a:tc>
                  <a:txBody>
                    <a:bodyPr/>
                    <a:lstStyle/>
                    <a:p>
                      <a:pPr algn="ctr"/>
                      <a:r>
                        <a:rPr lang="en-US" dirty="0"/>
                        <a:t>259.9V</a:t>
                      </a:r>
                      <a:endParaRPr lang="en-IN" dirty="0"/>
                    </a:p>
                  </a:txBody>
                  <a:tcPr>
                    <a:lnT w="12700" cap="flat" cmpd="sng" algn="ctr">
                      <a:solidFill>
                        <a:schemeClr val="tx1"/>
                      </a:solidFill>
                      <a:prstDash val="solid"/>
                      <a:round/>
                      <a:headEnd type="none" w="med" len="med"/>
                      <a:tailEnd type="none" w="med" len="med"/>
                    </a:lnT>
                    <a:cell3D prstMaterial="dkEdge">
                      <a:bevel prst="convex"/>
                      <a:lightRig rig="flood" dir="t"/>
                    </a:cell3D>
                  </a:tcPr>
                </a:tc>
                <a:extLst>
                  <a:ext uri="{0D108BD9-81ED-4DB2-BD59-A6C34878D82A}">
                    <a16:rowId xmlns:a16="http://schemas.microsoft.com/office/drawing/2014/main" val="2618526038"/>
                  </a:ext>
                </a:extLst>
              </a:tr>
              <a:tr h="412819">
                <a:tc rowSpan="3">
                  <a:txBody>
                    <a:bodyPr/>
                    <a:lstStyle/>
                    <a:p>
                      <a:pPr algn="ctr">
                        <a:lnSpc>
                          <a:spcPct val="250000"/>
                        </a:lnSpc>
                      </a:pPr>
                      <a:r>
                        <a:rPr lang="en-US" dirty="0"/>
                        <a:t>TORQUE</a:t>
                      </a:r>
                      <a:endParaRPr lang="en-IN" dirty="0"/>
                    </a:p>
                  </a:txBody>
                  <a:tcPr>
                    <a:cell3D prstMaterial="dkEdge">
                      <a:bevel prst="convex"/>
                      <a:lightRig rig="flood" dir="t"/>
                    </a:cell3D>
                  </a:tcPr>
                </a:tc>
                <a:tc>
                  <a:txBody>
                    <a:bodyPr/>
                    <a:lstStyle/>
                    <a:p>
                      <a:pPr algn="ctr"/>
                      <a:r>
                        <a:rPr lang="en-US" sz="1400" dirty="0"/>
                        <a:t>MAX</a:t>
                      </a:r>
                      <a:endParaRPr lang="en-IN" sz="1400" dirty="0"/>
                    </a:p>
                  </a:txBody>
                  <a:tcPr>
                    <a:lnB w="12700" cap="flat" cmpd="sng" algn="ctr">
                      <a:solidFill>
                        <a:schemeClr val="tx1"/>
                      </a:solidFill>
                      <a:prstDash val="solid"/>
                      <a:round/>
                      <a:headEnd type="none" w="med" len="med"/>
                      <a:tailEnd type="none" w="med" len="med"/>
                    </a:lnB>
                    <a:cell3D prstMaterial="dkEdge">
                      <a:bevel prst="convex"/>
                      <a:lightRig rig="flood" dir="t"/>
                    </a:cell3D>
                  </a:tcPr>
                </a:tc>
                <a:tc>
                  <a:txBody>
                    <a:bodyPr/>
                    <a:lstStyle/>
                    <a:p>
                      <a:pPr algn="ctr"/>
                      <a:r>
                        <a:rPr lang="en-US" dirty="0"/>
                        <a:t>36.53Nm</a:t>
                      </a:r>
                      <a:endParaRPr lang="en-IN" dirty="0"/>
                    </a:p>
                  </a:txBody>
                  <a:tcPr>
                    <a:lnB w="12700" cap="flat" cmpd="sng" algn="ctr">
                      <a:solidFill>
                        <a:schemeClr val="tx1"/>
                      </a:solidFill>
                      <a:prstDash val="solid"/>
                      <a:round/>
                      <a:headEnd type="none" w="med" len="med"/>
                      <a:tailEnd type="none" w="med" len="med"/>
                    </a:lnB>
                    <a:cell3D prstMaterial="dkEdge">
                      <a:bevel prst="convex"/>
                      <a:lightRig rig="flood" dir="t"/>
                    </a:cell3D>
                  </a:tcPr>
                </a:tc>
                <a:tc>
                  <a:txBody>
                    <a:bodyPr/>
                    <a:lstStyle/>
                    <a:p>
                      <a:pPr algn="ctr"/>
                      <a:r>
                        <a:rPr lang="en-US" dirty="0"/>
                        <a:t>44.06Nm</a:t>
                      </a:r>
                      <a:endParaRPr lang="en-IN" dirty="0"/>
                    </a:p>
                  </a:txBody>
                  <a:tcPr>
                    <a:lnB w="12700" cap="flat" cmpd="sng" algn="ctr">
                      <a:solidFill>
                        <a:schemeClr val="tx1"/>
                      </a:solidFill>
                      <a:prstDash val="solid"/>
                      <a:round/>
                      <a:headEnd type="none" w="med" len="med"/>
                      <a:tailEnd type="none" w="med" len="med"/>
                    </a:lnB>
                    <a:cell3D prstMaterial="dkEdge">
                      <a:bevel prst="convex"/>
                      <a:lightRig rig="flood" dir="t"/>
                    </a:cell3D>
                  </a:tcPr>
                </a:tc>
                <a:tc>
                  <a:txBody>
                    <a:bodyPr/>
                    <a:lstStyle/>
                    <a:p>
                      <a:pPr algn="ctr"/>
                      <a:r>
                        <a:rPr lang="en-US" dirty="0"/>
                        <a:t>76.1Nm</a:t>
                      </a:r>
                      <a:endParaRPr lang="en-IN" dirty="0"/>
                    </a:p>
                  </a:txBody>
                  <a:tcPr>
                    <a:lnB w="12700" cap="flat" cmpd="sng" algn="ctr">
                      <a:solidFill>
                        <a:schemeClr val="tx1"/>
                      </a:solidFill>
                      <a:prstDash val="solid"/>
                      <a:round/>
                      <a:headEnd type="none" w="med" len="med"/>
                      <a:tailEnd type="none" w="med" len="med"/>
                    </a:lnB>
                    <a:cell3D prstMaterial="dkEdge">
                      <a:bevel prst="convex"/>
                      <a:lightRig rig="flood" dir="t"/>
                    </a:cell3D>
                  </a:tcPr>
                </a:tc>
                <a:extLst>
                  <a:ext uri="{0D108BD9-81ED-4DB2-BD59-A6C34878D82A}">
                    <a16:rowId xmlns:a16="http://schemas.microsoft.com/office/drawing/2014/main" val="1806228273"/>
                  </a:ext>
                </a:extLst>
              </a:tr>
              <a:tr h="412819">
                <a:tc vMerge="1">
                  <a:txBody>
                    <a:bodyPr/>
                    <a:lstStyle/>
                    <a:p>
                      <a:endParaRPr lang="en-IN"/>
                    </a:p>
                  </a:txBody>
                  <a:tcPr/>
                </a:tc>
                <a:tc>
                  <a:txBody>
                    <a:bodyPr/>
                    <a:lstStyle/>
                    <a:p>
                      <a:pPr algn="ctr"/>
                      <a:r>
                        <a:rPr lang="en-US" sz="1400" dirty="0"/>
                        <a:t>MEDIAN</a:t>
                      </a:r>
                      <a:endParaRPr lang="en-IN" sz="14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onvex"/>
                      <a:lightRig rig="flood" dir="t"/>
                    </a:cell3D>
                  </a:tcPr>
                </a:tc>
                <a:tc>
                  <a:txBody>
                    <a:bodyPr/>
                    <a:lstStyle/>
                    <a:p>
                      <a:pPr algn="ctr"/>
                      <a:r>
                        <a:rPr lang="en-US" dirty="0"/>
                        <a:t>5.082Nm</a:t>
                      </a:r>
                      <a:endParaRPr lang="en-IN"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onvex"/>
                      <a:lightRig rig="flood" dir="t"/>
                    </a:cell3D>
                  </a:tcPr>
                </a:tc>
                <a:tc>
                  <a:txBody>
                    <a:bodyPr/>
                    <a:lstStyle/>
                    <a:p>
                      <a:pPr algn="ctr"/>
                      <a:r>
                        <a:rPr lang="en-US" dirty="0"/>
                        <a:t>5.137Nm</a:t>
                      </a:r>
                      <a:endParaRPr lang="en-IN"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onvex"/>
                      <a:lightRig rig="flood" dir="t"/>
                    </a:cell3D>
                  </a:tcPr>
                </a:tc>
                <a:tc>
                  <a:txBody>
                    <a:bodyPr/>
                    <a:lstStyle/>
                    <a:p>
                      <a:pPr algn="ctr"/>
                      <a:r>
                        <a:rPr lang="en-US" dirty="0"/>
                        <a:t>5.141Nm</a:t>
                      </a:r>
                      <a:endParaRPr lang="en-IN"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onvex"/>
                      <a:lightRig rig="flood" dir="t"/>
                    </a:cell3D>
                  </a:tcPr>
                </a:tc>
                <a:extLst>
                  <a:ext uri="{0D108BD9-81ED-4DB2-BD59-A6C34878D82A}">
                    <a16:rowId xmlns:a16="http://schemas.microsoft.com/office/drawing/2014/main" val="3587979417"/>
                  </a:ext>
                </a:extLst>
              </a:tr>
              <a:tr h="422968">
                <a:tc vMerge="1">
                  <a:txBody>
                    <a:bodyPr/>
                    <a:lstStyle/>
                    <a:p>
                      <a:endParaRPr lang="en-IN"/>
                    </a:p>
                  </a:txBody>
                  <a:tcPr/>
                </a:tc>
                <a:tc>
                  <a:txBody>
                    <a:bodyPr/>
                    <a:lstStyle/>
                    <a:p>
                      <a:pPr algn="ctr"/>
                      <a:r>
                        <a:rPr lang="en-US" sz="1400" dirty="0"/>
                        <a:t>MIN</a:t>
                      </a:r>
                      <a:endParaRPr lang="en-IN" sz="1400" dirty="0"/>
                    </a:p>
                  </a:txBody>
                  <a:tcPr>
                    <a:lnT w="12700" cap="flat" cmpd="sng" algn="ctr">
                      <a:solidFill>
                        <a:schemeClr val="tx1"/>
                      </a:solidFill>
                      <a:prstDash val="solid"/>
                      <a:round/>
                      <a:headEnd type="none" w="med" len="med"/>
                      <a:tailEnd type="none" w="med" len="med"/>
                    </a:lnT>
                    <a:cell3D prstMaterial="dkEdge">
                      <a:bevel prst="convex"/>
                      <a:lightRig rig="flood" dir="t"/>
                    </a:cell3D>
                  </a:tcPr>
                </a:tc>
                <a:tc>
                  <a:txBody>
                    <a:bodyPr/>
                    <a:lstStyle/>
                    <a:p>
                      <a:pPr algn="ctr"/>
                      <a:r>
                        <a:rPr lang="en-US"/>
                        <a:t>2.765Nm</a:t>
                      </a:r>
                      <a:endParaRPr lang="en-IN" dirty="0"/>
                    </a:p>
                  </a:txBody>
                  <a:tcPr>
                    <a:lnT w="12700" cap="flat" cmpd="sng" algn="ctr">
                      <a:solidFill>
                        <a:schemeClr val="tx1"/>
                      </a:solidFill>
                      <a:prstDash val="solid"/>
                      <a:round/>
                      <a:headEnd type="none" w="med" len="med"/>
                      <a:tailEnd type="none" w="med" len="med"/>
                    </a:lnT>
                    <a:cell3D prstMaterial="dkEdge">
                      <a:bevel prst="convex"/>
                      <a:lightRig rig="flood" dir="t"/>
                    </a:cell3D>
                  </a:tcPr>
                </a:tc>
                <a:tc>
                  <a:txBody>
                    <a:bodyPr/>
                    <a:lstStyle/>
                    <a:p>
                      <a:pPr algn="ctr"/>
                      <a:r>
                        <a:rPr lang="en-US" dirty="0"/>
                        <a:t>2.437Nm</a:t>
                      </a:r>
                      <a:endParaRPr lang="en-IN" dirty="0"/>
                    </a:p>
                  </a:txBody>
                  <a:tcPr>
                    <a:lnT w="12700" cap="flat" cmpd="sng" algn="ctr">
                      <a:solidFill>
                        <a:schemeClr val="tx1"/>
                      </a:solidFill>
                      <a:prstDash val="solid"/>
                      <a:round/>
                      <a:headEnd type="none" w="med" len="med"/>
                      <a:tailEnd type="none" w="med" len="med"/>
                    </a:lnT>
                    <a:cell3D prstMaterial="dkEdge">
                      <a:bevel prst="convex"/>
                      <a:lightRig rig="flood" dir="t"/>
                    </a:cell3D>
                  </a:tcPr>
                </a:tc>
                <a:tc>
                  <a:txBody>
                    <a:bodyPr/>
                    <a:lstStyle/>
                    <a:p>
                      <a:pPr algn="ctr"/>
                      <a:r>
                        <a:rPr lang="en-US"/>
                        <a:t>2.189Nm</a:t>
                      </a:r>
                      <a:endParaRPr lang="en-IN" dirty="0"/>
                    </a:p>
                  </a:txBody>
                  <a:tcPr>
                    <a:lnT w="12700" cap="flat" cmpd="sng" algn="ctr">
                      <a:solidFill>
                        <a:schemeClr val="tx1"/>
                      </a:solidFill>
                      <a:prstDash val="solid"/>
                      <a:round/>
                      <a:headEnd type="none" w="med" len="med"/>
                      <a:tailEnd type="none" w="med" len="med"/>
                    </a:lnT>
                    <a:cell3D prstMaterial="dkEdge">
                      <a:bevel prst="convex"/>
                      <a:lightRig rig="flood" dir="t"/>
                    </a:cell3D>
                  </a:tcPr>
                </a:tc>
                <a:extLst>
                  <a:ext uri="{0D108BD9-81ED-4DB2-BD59-A6C34878D82A}">
                    <a16:rowId xmlns:a16="http://schemas.microsoft.com/office/drawing/2014/main" val="1448855238"/>
                  </a:ext>
                </a:extLst>
              </a:tr>
            </a:tbl>
          </a:graphicData>
        </a:graphic>
      </p:graphicFrame>
    </p:spTree>
    <p:extLst>
      <p:ext uri="{BB962C8B-B14F-4D97-AF65-F5344CB8AC3E}">
        <p14:creationId xmlns:p14="http://schemas.microsoft.com/office/powerpoint/2010/main" val="6757456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0D659-E607-4377-9C77-E6C22E06D767}"/>
              </a:ext>
            </a:extLst>
          </p:cNvPr>
          <p:cNvSpPr>
            <a:spLocks noGrp="1"/>
          </p:cNvSpPr>
          <p:nvPr>
            <p:ph type="title"/>
          </p:nvPr>
        </p:nvSpPr>
        <p:spPr/>
        <p:txBody>
          <a:bodyPr>
            <a:normAutofit/>
          </a:bodyPr>
          <a:lstStyle/>
          <a:p>
            <a:r>
              <a:rPr lang="en-IN"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ACKNOWLEDGMENT(S)</a:t>
            </a:r>
          </a:p>
        </p:txBody>
      </p:sp>
      <p:sp>
        <p:nvSpPr>
          <p:cNvPr id="3" name="Content Placeholder 2">
            <a:extLst>
              <a:ext uri="{FF2B5EF4-FFF2-40B4-BE49-F238E27FC236}">
                <a16:creationId xmlns:a16="http://schemas.microsoft.com/office/drawing/2014/main" id="{E9653053-E1D9-468D-8B3D-07ACF4D7CDED}"/>
              </a:ext>
            </a:extLst>
          </p:cNvPr>
          <p:cNvSpPr>
            <a:spLocks noGrp="1"/>
          </p:cNvSpPr>
          <p:nvPr>
            <p:ph idx="1"/>
          </p:nvPr>
        </p:nvSpPr>
        <p:spPr>
          <a:xfrm>
            <a:off x="79899" y="2068496"/>
            <a:ext cx="11984854" cy="4705165"/>
          </a:xfrm>
        </p:spPr>
        <p:txBody>
          <a:bodyPr>
            <a:normAutofit/>
          </a:bodyPr>
          <a:lstStyle/>
          <a:p>
            <a:pPr>
              <a:buFont typeface="Arial" panose="020B0604020202020204" pitchFamily="34" charset="0"/>
              <a:buChar char="•"/>
            </a:pPr>
            <a:r>
              <a:rPr lang="en-US" dirty="0">
                <a:latin typeface="Calibri" panose="020F0502020204030204" pitchFamily="34" charset="0"/>
                <a:ea typeface="Cambria" panose="02040503050406030204" pitchFamily="18" charset="0"/>
                <a:cs typeface="Calibri" panose="020F0502020204030204" pitchFamily="34" charset="0"/>
              </a:rPr>
              <a:t>Dr. MAHESH KRISHNAMURTHY, Professor of ECE dept., ILLINOIS TECH.</a:t>
            </a:r>
          </a:p>
          <a:p>
            <a:pPr>
              <a:buFont typeface="Arial" panose="020B0604020202020204" pitchFamily="34" charset="0"/>
              <a:buChar char="•"/>
            </a:pPr>
            <a:r>
              <a:rPr lang="en-US" dirty="0">
                <a:latin typeface="Calibri" panose="020F0502020204030204" pitchFamily="34" charset="0"/>
                <a:ea typeface="Cambria" panose="02040503050406030204" pitchFamily="18" charset="0"/>
                <a:cs typeface="Calibri" panose="020F0502020204030204" pitchFamily="34" charset="0"/>
              </a:rPr>
              <a:t>IEEE Xplore</a:t>
            </a:r>
          </a:p>
          <a:p>
            <a:pPr>
              <a:buFont typeface="Arial" panose="020B0604020202020204" pitchFamily="34" charset="0"/>
              <a:buChar char="•"/>
            </a:pPr>
            <a:r>
              <a:rPr lang="en-US" sz="2000" i="0" u="none" strike="noStrike" baseline="0" dirty="0">
                <a:latin typeface="Calibri" panose="020F0502020204030204" pitchFamily="34" charset="0"/>
                <a:ea typeface="Cambria" panose="02040503050406030204" pitchFamily="18" charset="0"/>
                <a:cs typeface="Calibri" panose="020F0502020204030204" pitchFamily="34" charset="0"/>
              </a:rPr>
              <a:t>International Research Journal of Engineering and Technology (IRJET) </a:t>
            </a:r>
          </a:p>
          <a:p>
            <a:pPr>
              <a:buFont typeface="Arial" panose="020B0604020202020204" pitchFamily="34" charset="0"/>
              <a:buChar char="•"/>
            </a:pPr>
            <a:r>
              <a:rPr lang="en-US" sz="2000" dirty="0">
                <a:latin typeface="Calibri" panose="020F0502020204030204" pitchFamily="34" charset="0"/>
                <a:ea typeface="Cambria" panose="02040503050406030204" pitchFamily="18" charset="0"/>
                <a:cs typeface="Calibri" panose="020F0502020204030204" pitchFamily="34" charset="0"/>
              </a:rPr>
              <a:t>MATHWORK, MATLAB/SIMULINK</a:t>
            </a:r>
            <a:endParaRPr lang="en-IN" sz="2800" dirty="0">
              <a:latin typeface="Calibri" panose="020F0502020204030204" pitchFamily="34" charset="0"/>
              <a:ea typeface="Cambria" panose="02040503050406030204" pitchFamily="18" charset="0"/>
              <a:cs typeface="Calibri" panose="020F0502020204030204" pitchFamily="34" charset="0"/>
            </a:endParaRPr>
          </a:p>
        </p:txBody>
      </p:sp>
    </p:spTree>
    <p:extLst>
      <p:ext uri="{BB962C8B-B14F-4D97-AF65-F5344CB8AC3E}">
        <p14:creationId xmlns:p14="http://schemas.microsoft.com/office/powerpoint/2010/main" val="42253914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05D06-1903-403E-BD95-16133FD5478D}"/>
              </a:ext>
            </a:extLst>
          </p:cNvPr>
          <p:cNvSpPr>
            <a:spLocks noGrp="1"/>
          </p:cNvSpPr>
          <p:nvPr>
            <p:ph type="title"/>
          </p:nvPr>
        </p:nvSpPr>
        <p:spPr/>
        <p:txBody>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CONCLUSION</a:t>
            </a:r>
            <a:endParaRPr lang="en-IN"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3" name="Content Placeholder 2">
            <a:extLst>
              <a:ext uri="{FF2B5EF4-FFF2-40B4-BE49-F238E27FC236}">
                <a16:creationId xmlns:a16="http://schemas.microsoft.com/office/drawing/2014/main" id="{7F5D711E-6FC9-4BE7-AFF3-B94A5A0056D1}"/>
              </a:ext>
            </a:extLst>
          </p:cNvPr>
          <p:cNvSpPr>
            <a:spLocks noGrp="1"/>
          </p:cNvSpPr>
          <p:nvPr>
            <p:ph idx="1"/>
          </p:nvPr>
        </p:nvSpPr>
        <p:spPr>
          <a:xfrm>
            <a:off x="0" y="1997476"/>
            <a:ext cx="12191999" cy="4860524"/>
          </a:xfrm>
        </p:spPr>
        <p:txBody>
          <a:bodyPr/>
          <a:lstStyle/>
          <a:p>
            <a:r>
              <a:rPr lang="en-US" sz="2000" dirty="0">
                <a:latin typeface="Calibri" panose="020F0502020204030204" pitchFamily="34" charset="0"/>
                <a:ea typeface="Cambria" panose="02040503050406030204" pitchFamily="18" charset="0"/>
                <a:cs typeface="Calibri" panose="020F0502020204030204" pitchFamily="34" charset="0"/>
              </a:rPr>
              <a:t>BLDC motor is highly reliable since it does not have any brushes to wear out and replace. When operated in rated conditions, the life expectancy is over 10,000 hours. For long term applications, this can be a great choice. Although a BLDC motor may cost more than a brushed DC motor, but often it will pay more than for itself  in the amount of work time saved. </a:t>
            </a:r>
          </a:p>
          <a:p>
            <a:r>
              <a:rPr lang="en-US" sz="2000" dirty="0">
                <a:latin typeface="Calibri" panose="020F0502020204030204" pitchFamily="34" charset="0"/>
                <a:ea typeface="Times New Roman" panose="02020603050405020304" pitchFamily="18" charset="0"/>
                <a:cs typeface="Calibri" panose="020F0502020204030204" pitchFamily="34" charset="0"/>
              </a:rPr>
              <a:t>After performing our BLDC motor drive at targeted speed levels, we observed our motor is fully capable and controllable to operate at assigned speed levels. This is drive system is designed based up on maximum lower torque configuration which is better as compared to motors with maximum higher torque. </a:t>
            </a:r>
            <a:r>
              <a:rPr lang="en-US" sz="2000" b="0" i="0" u="none" strike="noStrike" baseline="0" dirty="0">
                <a:latin typeface="Calibri" panose="020F0502020204030204" pitchFamily="34" charset="0"/>
                <a:cs typeface="Calibri" panose="020F0502020204030204" pitchFamily="34" charset="0"/>
              </a:rPr>
              <a:t>All the simulation results are of theoretical aspects and can be utilized for practical implementation. </a:t>
            </a:r>
            <a:r>
              <a:rPr lang="en-US" sz="2000" dirty="0">
                <a:latin typeface="Calibri" panose="020F0502020204030204" pitchFamily="34" charset="0"/>
                <a:ea typeface="Cambria" panose="02040503050406030204" pitchFamily="18" charset="0"/>
                <a:cs typeface="Calibri" panose="020F0502020204030204" pitchFamily="34" charset="0"/>
              </a:rPr>
              <a:t>If the above proposed drive model brought in USA; it may cost between 1000USD to 1200USD according to our mentioned specification.</a:t>
            </a:r>
            <a:endParaRPr lang="en-IN" sz="2000" dirty="0">
              <a:latin typeface="Calibri" panose="020F0502020204030204" pitchFamily="34" charset="0"/>
              <a:ea typeface="Cambria" panose="02040503050406030204" pitchFamily="18" charset="0"/>
              <a:cs typeface="Calibri" panose="020F0502020204030204" pitchFamily="34" charset="0"/>
            </a:endParaRPr>
          </a:p>
        </p:txBody>
      </p:sp>
    </p:spTree>
    <p:extLst>
      <p:ext uri="{BB962C8B-B14F-4D97-AF65-F5344CB8AC3E}">
        <p14:creationId xmlns:p14="http://schemas.microsoft.com/office/powerpoint/2010/main" val="12288524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A1F58-AF49-44C2-B3F6-5CD277D67BB2}"/>
              </a:ext>
            </a:extLst>
          </p:cNvPr>
          <p:cNvSpPr>
            <a:spLocks noGrp="1"/>
          </p:cNvSpPr>
          <p:nvPr>
            <p:ph type="title"/>
          </p:nvPr>
        </p:nvSpPr>
        <p:spPr/>
        <p:txBody>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CITATION(S)</a:t>
            </a:r>
            <a:endParaRPr lang="en-IN"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3" name="Content Placeholder 2">
            <a:extLst>
              <a:ext uri="{FF2B5EF4-FFF2-40B4-BE49-F238E27FC236}">
                <a16:creationId xmlns:a16="http://schemas.microsoft.com/office/drawing/2014/main" id="{9F9AD49D-2A1C-4525-894B-0C3C2AE43F88}"/>
              </a:ext>
            </a:extLst>
          </p:cNvPr>
          <p:cNvSpPr>
            <a:spLocks noGrp="1"/>
          </p:cNvSpPr>
          <p:nvPr>
            <p:ph idx="1"/>
          </p:nvPr>
        </p:nvSpPr>
        <p:spPr>
          <a:xfrm>
            <a:off x="62145" y="2077375"/>
            <a:ext cx="12020364" cy="4678532"/>
          </a:xfrm>
        </p:spPr>
        <p:txBody>
          <a:bodyPr>
            <a:normAutofit fontScale="92500" lnSpcReduction="10000"/>
          </a:bodyPr>
          <a:lstStyle/>
          <a:p>
            <a:r>
              <a:rPr lang="en-IN" sz="1800" i="0" u="none" strike="noStrike" baseline="0" dirty="0">
                <a:latin typeface="Calibri" panose="020F0502020204030204" pitchFamily="34" charset="0"/>
                <a:ea typeface="Cambria" panose="02040503050406030204" pitchFamily="18" charset="0"/>
                <a:cs typeface="Calibri" panose="020F0502020204030204" pitchFamily="34" charset="0"/>
              </a:rPr>
              <a:t>[1]T. Raghu, S. Chandra Sekhar, J. SrinivasRao, ―SEPIC Converter based-Drive for Unipolar BLDC Motor‖, International Journal of Electrical and Computer Engineering (IJECE), Vol.2, No.2, April 2012, pp. 159-165 .</a:t>
            </a:r>
          </a:p>
          <a:p>
            <a:r>
              <a:rPr lang="en-IN" sz="1800" b="0" i="0" u="none" strike="noStrike" baseline="0" dirty="0">
                <a:latin typeface="Cambria" panose="02040503050406030204" pitchFamily="18" charset="0"/>
              </a:rPr>
              <a:t>[2] A. HalvaeiNiasar, AbolfazlVahedi, Hassan Moghbeli, ―Torque Control of Brushless DC Motor Drive based on DSP Technology‖, Proceeding of International Conference on Electrical Machines and Systems 2007, Oct. 8~11, Seoul, Korea. </a:t>
            </a:r>
            <a:endParaRPr lang="en-IN" sz="1800" i="0" u="none" strike="noStrike" baseline="0" dirty="0">
              <a:latin typeface="Calibri" panose="020F0502020204030204" pitchFamily="34" charset="0"/>
              <a:ea typeface="Cambria" panose="02040503050406030204" pitchFamily="18" charset="0"/>
              <a:cs typeface="Calibri" panose="020F0502020204030204" pitchFamily="34" charset="0"/>
            </a:endParaRPr>
          </a:p>
          <a:p>
            <a:r>
              <a:rPr lang="en-IN" sz="1800" b="0" i="0" u="none" strike="noStrike" baseline="0" dirty="0">
                <a:latin typeface="Cambria" panose="02040503050406030204" pitchFamily="18" charset="0"/>
              </a:rPr>
              <a:t>[3] F. Rodriguez and A. Emadi, ―A novel digital control technique for brushless DC motor drives,‖ IEEE Transaction Industrial Electronics., vol. 54, no. 5, pp. 2365–2373, Oct. 2007 </a:t>
            </a:r>
            <a:endParaRPr lang="en-IN" sz="1800" i="0" u="none" strike="noStrike" baseline="0" dirty="0">
              <a:latin typeface="Calibri" panose="020F0502020204030204" pitchFamily="34" charset="0"/>
              <a:ea typeface="Cambria" panose="02040503050406030204" pitchFamily="18" charset="0"/>
              <a:cs typeface="Calibri" panose="020F0502020204030204" pitchFamily="34" charset="0"/>
            </a:endParaRPr>
          </a:p>
          <a:p>
            <a:r>
              <a:rPr lang="en-US" sz="1800" i="0" u="none" strike="noStrike" baseline="0" dirty="0">
                <a:latin typeface="Calibri" panose="020F0502020204030204" pitchFamily="34" charset="0"/>
                <a:ea typeface="Cambria" panose="02040503050406030204" pitchFamily="18" charset="0"/>
                <a:cs typeface="Calibri" panose="020F0502020204030204" pitchFamily="34" charset="0"/>
              </a:rPr>
              <a:t>[4] C. Gencer and M. Gedikpinar, ”Modelling and Simulation of BLDC Motor Using MATLAB/SIMULINK”, Journal of Applied Sciences, vol. 6, issue 3, pp. 688-691, 2006 </a:t>
            </a:r>
            <a:r>
              <a:rPr lang="en-IN" sz="1800" dirty="0">
                <a:latin typeface="Calibri" panose="020F0502020204030204" pitchFamily="34" charset="0"/>
                <a:ea typeface="Cambria" panose="02040503050406030204" pitchFamily="18" charset="0"/>
                <a:cs typeface="Calibri" panose="020F0502020204030204" pitchFamily="34" charset="0"/>
              </a:rPr>
              <a:t>.</a:t>
            </a:r>
          </a:p>
          <a:p>
            <a:r>
              <a:rPr lang="en-IN" sz="1800" i="0" u="none" strike="noStrike" baseline="0" dirty="0">
                <a:latin typeface="Calibri" panose="020F0502020204030204" pitchFamily="34" charset="0"/>
                <a:ea typeface="Cambria" panose="02040503050406030204" pitchFamily="18" charset="0"/>
                <a:cs typeface="Calibri" panose="020F0502020204030204" pitchFamily="34" charset="0"/>
              </a:rPr>
              <a:t>[5] Vinod Kr Singh Patel, A.K. Pandey, “Modelling and Simulation of Brush less DC Motor Using PWM Control Technique”, IJERA Transaction, vol. 3, issue 3, May – jun 2013 .</a:t>
            </a:r>
          </a:p>
          <a:p>
            <a:r>
              <a:rPr lang="en-US" sz="1800" i="0" u="none" strike="noStrike" baseline="0" dirty="0">
                <a:latin typeface="Calibri" panose="020F0502020204030204" pitchFamily="34" charset="0"/>
                <a:ea typeface="Cambria" panose="02040503050406030204" pitchFamily="18" charset="0"/>
                <a:cs typeface="Calibri" panose="020F0502020204030204" pitchFamily="34" charset="0"/>
              </a:rPr>
              <a:t>[6] G. Prasad, N. Sree Ramya,” Modelling and Simulation Analysis of the Brush less DC Motor by using MATLAB”,IJITEE Transaction, vol. 1, issue 5 October 2012 </a:t>
            </a:r>
            <a:r>
              <a:rPr lang="en-IN" sz="1800" dirty="0">
                <a:latin typeface="Calibri" panose="020F0502020204030204" pitchFamily="34" charset="0"/>
                <a:ea typeface="Cambria" panose="02040503050406030204" pitchFamily="18" charset="0"/>
                <a:cs typeface="Calibri" panose="020F0502020204030204" pitchFamily="34" charset="0"/>
              </a:rPr>
              <a:t>.</a:t>
            </a:r>
          </a:p>
          <a:p>
            <a:r>
              <a:rPr lang="en-IN" sz="1800" i="0" u="none" strike="noStrike" baseline="0" dirty="0">
                <a:latin typeface="Calibri" panose="020F0502020204030204" pitchFamily="34" charset="0"/>
                <a:ea typeface="Cambria" panose="02040503050406030204" pitchFamily="18" charset="0"/>
                <a:cs typeface="Calibri" panose="020F0502020204030204" pitchFamily="34" charset="0"/>
              </a:rPr>
              <a:t>[7] A. Purna Chandra Rao, Y.P. Obulesh and Ch. Sai Babu, ”Mathematical modeling of BLDC Motor with closed loop speed control using PID controller under various loading conditions”, ARPN Journal of Engineering and Applied Sciences, vol. 7, no. 10 October2012 .</a:t>
            </a:r>
          </a:p>
          <a:p>
            <a:pPr algn="l"/>
            <a:r>
              <a:rPr lang="en-US" sz="1800" i="0" u="none" strike="noStrike" baseline="0" dirty="0">
                <a:latin typeface="Calibri" panose="020F0502020204030204" pitchFamily="34" charset="0"/>
                <a:ea typeface="Cambria" panose="02040503050406030204" pitchFamily="18" charset="0"/>
                <a:cs typeface="Calibri" panose="020F0502020204030204" pitchFamily="34" charset="0"/>
              </a:rPr>
              <a:t>[8] IJECSCSE, Digital Control of BLDC Motor Using Hall Sensor, </a:t>
            </a:r>
            <a:r>
              <a:rPr lang="en-IN" sz="1800" i="0" u="none" strike="noStrike" baseline="0" dirty="0">
                <a:latin typeface="Calibri" panose="020F0502020204030204" pitchFamily="34" charset="0"/>
                <a:ea typeface="Cambria" panose="02040503050406030204" pitchFamily="18" charset="0"/>
                <a:cs typeface="Calibri" panose="020F0502020204030204" pitchFamily="34" charset="0"/>
              </a:rPr>
              <a:t>G.Premkumar.</a:t>
            </a:r>
            <a:endParaRPr lang="en-IN" dirty="0">
              <a:latin typeface="Calibri" panose="020F0502020204030204" pitchFamily="34" charset="0"/>
              <a:ea typeface="Cambria" panose="02040503050406030204" pitchFamily="18" charset="0"/>
              <a:cs typeface="Calibri" panose="020F0502020204030204" pitchFamily="34" charset="0"/>
            </a:endParaRPr>
          </a:p>
        </p:txBody>
      </p:sp>
    </p:spTree>
    <p:extLst>
      <p:ext uri="{BB962C8B-B14F-4D97-AF65-F5344CB8AC3E}">
        <p14:creationId xmlns:p14="http://schemas.microsoft.com/office/powerpoint/2010/main" val="34474504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6A217-603F-48E5-852B-829A454D2DE6}"/>
              </a:ext>
            </a:extLst>
          </p:cNvPr>
          <p:cNvSpPr>
            <a:spLocks noGrp="1"/>
          </p:cNvSpPr>
          <p:nvPr>
            <p:ph type="title"/>
          </p:nvPr>
        </p:nvSpPr>
        <p:spPr/>
        <p:txBody>
          <a:bodyPr>
            <a:normAutofit/>
          </a:bodyPr>
          <a:lstStyle/>
          <a:p>
            <a:pPr algn="ctr"/>
            <a:r>
              <a:rPr lang="en-US" sz="80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Q &amp; A</a:t>
            </a:r>
            <a:endParaRPr lang="en-IN" sz="80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pic>
        <p:nvPicPr>
          <p:cNvPr id="5" name="Content Placeholder 4">
            <a:extLst>
              <a:ext uri="{FF2B5EF4-FFF2-40B4-BE49-F238E27FC236}">
                <a16:creationId xmlns:a16="http://schemas.microsoft.com/office/drawing/2014/main" id="{8057069F-BB91-401C-B3CF-3925906BB055}"/>
              </a:ext>
            </a:extLst>
          </p:cNvPr>
          <p:cNvPicPr>
            <a:picLocks noGrp="1" noChangeAspect="1"/>
          </p:cNvPicPr>
          <p:nvPr>
            <p:ph idx="1"/>
          </p:nvPr>
        </p:nvPicPr>
        <p:blipFill rotWithShape="1">
          <a:blip r:embed="rId2">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tretch/>
        </p:blipFill>
        <p:spPr>
          <a:xfrm>
            <a:off x="2931218" y="2286000"/>
            <a:ext cx="5905702" cy="402272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0413625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F0B0C-87C7-4AF7-888A-457B03AAD4A8}"/>
              </a:ext>
            </a:extLst>
          </p:cNvPr>
          <p:cNvSpPr>
            <a:spLocks noGrp="1"/>
          </p:cNvSpPr>
          <p:nvPr>
            <p:ph type="title"/>
          </p:nvPr>
        </p:nvSpPr>
        <p:spPr/>
        <p:txBody>
          <a:bodyPr>
            <a:normAutofit/>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THANK YOU</a:t>
            </a:r>
            <a:endParaRPr lang="en-IN"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pic>
        <p:nvPicPr>
          <p:cNvPr id="5" name="Content Placeholder 4">
            <a:extLst>
              <a:ext uri="{FF2B5EF4-FFF2-40B4-BE49-F238E27FC236}">
                <a16:creationId xmlns:a16="http://schemas.microsoft.com/office/drawing/2014/main" id="{0DB540DF-E190-4FC1-A104-F12989B26AF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82391" y="2157274"/>
            <a:ext cx="5291092" cy="365760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6582298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AE2BB-1E29-4BC6-A6BE-657705037310}"/>
              </a:ext>
            </a:extLst>
          </p:cNvPr>
          <p:cNvSpPr>
            <a:spLocks noGrp="1"/>
          </p:cNvSpPr>
          <p:nvPr>
            <p:ph type="title"/>
          </p:nvPr>
        </p:nvSpPr>
        <p:spPr/>
        <p:txBody>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INTRODUCTION</a:t>
            </a:r>
            <a:endParaRPr lang="en-IN"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3" name="Content Placeholder 2">
            <a:extLst>
              <a:ext uri="{FF2B5EF4-FFF2-40B4-BE49-F238E27FC236}">
                <a16:creationId xmlns:a16="http://schemas.microsoft.com/office/drawing/2014/main" id="{AAFF1CC0-0C18-4F16-9721-24F6E4129AE9}"/>
              </a:ext>
            </a:extLst>
          </p:cNvPr>
          <p:cNvSpPr>
            <a:spLocks noGrp="1"/>
          </p:cNvSpPr>
          <p:nvPr>
            <p:ph idx="1"/>
          </p:nvPr>
        </p:nvSpPr>
        <p:spPr>
          <a:xfrm>
            <a:off x="71021" y="2219417"/>
            <a:ext cx="12055876" cy="4572000"/>
          </a:xfrm>
        </p:spPr>
        <p:txBody>
          <a:bodyPr>
            <a:normAutofit/>
          </a:bodyPr>
          <a:lstStyle/>
          <a:p>
            <a:pPr marL="0" indent="0">
              <a:buNone/>
            </a:pPr>
            <a:r>
              <a:rPr lang="en-US" sz="2000" dirty="0">
                <a:latin typeface="Calibri" panose="020F0502020204030204" pitchFamily="34" charset="0"/>
                <a:cs typeface="Calibri" panose="020F0502020204030204" pitchFamily="34" charset="0"/>
              </a:rPr>
              <a:t>In today’s market top cars are having more than 40 electrical machines, the global demand for motor drives are rapidly rising. Especially for Brushless DC (BLDC)) drives as  BLDC are essential parts of Hybrid Electric Vehicle (HEV) and Electric Vehicle (EV) propulsion systems towards which priorities globally seem to be directed. BLDC drives are also employed where higher power and better regulation is needed in internal combustion vehicles. Some of the key automotive applications for electrical machines and drives are shown in Fig. 1. </a:t>
            </a:r>
          </a:p>
          <a:p>
            <a:pPr marL="0" indent="0">
              <a:buNone/>
            </a:pPr>
            <a:r>
              <a:rPr lang="en-US" sz="2000" dirty="0">
                <a:latin typeface="Calibri" panose="020F0502020204030204" pitchFamily="34" charset="0"/>
                <a:cs typeface="Calibri" panose="020F0502020204030204" pitchFamily="34" charset="0"/>
              </a:rPr>
              <a:t>Motor applications can be implemented in any of the three main categories shown below:</a:t>
            </a:r>
          </a:p>
          <a:p>
            <a:r>
              <a:rPr lang="en-US" dirty="0">
                <a:latin typeface="Calibri" panose="020F0502020204030204" pitchFamily="34" charset="0"/>
                <a:cs typeface="Calibri" panose="020F0502020204030204" pitchFamily="34" charset="0"/>
              </a:rPr>
              <a:t>1. Powertrain – Energy related – key aspect is Performance.</a:t>
            </a:r>
          </a:p>
          <a:p>
            <a:r>
              <a:rPr lang="en-US" dirty="0">
                <a:latin typeface="Calibri" panose="020F0502020204030204" pitchFamily="34" charset="0"/>
                <a:cs typeface="Calibri" panose="020F0502020204030204" pitchFamily="34" charset="0"/>
              </a:rPr>
              <a:t>2. Chassis and Safety – Safety and Comfort – key aspect is Reliability.</a:t>
            </a:r>
          </a:p>
          <a:p>
            <a:r>
              <a:rPr lang="en-US" dirty="0">
                <a:latin typeface="Calibri" panose="020F0502020204030204" pitchFamily="34" charset="0"/>
                <a:cs typeface="Calibri" panose="020F0502020204030204" pitchFamily="34" charset="0"/>
              </a:rPr>
              <a:t>3. Body control – Ease of use and Lighting – key aspect is Cost.</a:t>
            </a:r>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24640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84CAD-6002-4DCC-A26B-74E607170F47}"/>
              </a:ext>
            </a:extLst>
          </p:cNvPr>
          <p:cNvSpPr>
            <a:spLocks noGrp="1"/>
          </p:cNvSpPr>
          <p:nvPr>
            <p:ph type="title"/>
          </p:nvPr>
        </p:nvSpPr>
        <p:spPr/>
        <p:txBody>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Cont.…</a:t>
            </a:r>
            <a:endParaRPr lang="en-IN"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pic>
        <p:nvPicPr>
          <p:cNvPr id="13" name="Content Placeholder 12">
            <a:extLst>
              <a:ext uri="{FF2B5EF4-FFF2-40B4-BE49-F238E27FC236}">
                <a16:creationId xmlns:a16="http://schemas.microsoft.com/office/drawing/2014/main" id="{27CABE91-646A-497C-8CDD-59718DA5DEC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40528" y="2084832"/>
            <a:ext cx="9579006" cy="4187952"/>
          </a:xfrm>
          <a:prstGeom prst="rect">
            <a:avLst/>
          </a:prstGeom>
          <a:ln>
            <a:noFill/>
          </a:ln>
          <a:effectLst>
            <a:outerShdw blurRad="149987" dist="250190" dir="8460000" algn="ctr">
              <a:srgbClr val="000000">
                <a:alpha val="28000"/>
              </a:srgbClr>
            </a:outerShdw>
            <a:softEdge rad="112500"/>
          </a:effectLst>
          <a:scene3d>
            <a:camera prst="orthographicFront">
              <a:rot lat="0" lon="0" rev="0"/>
            </a:camera>
            <a:lightRig rig="contrasting" dir="t">
              <a:rot lat="0" lon="0" rev="1500000"/>
            </a:lightRig>
          </a:scene3d>
          <a:sp3d prstMaterial="metal">
            <a:bevelT w="88900" h="88900"/>
          </a:sp3d>
        </p:spPr>
      </p:pic>
    </p:spTree>
    <p:extLst>
      <p:ext uri="{BB962C8B-B14F-4D97-AF65-F5344CB8AC3E}">
        <p14:creationId xmlns:p14="http://schemas.microsoft.com/office/powerpoint/2010/main" val="24789872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6A6C16-FD7F-4CE1-8610-D928BD5C7F44}"/>
              </a:ext>
            </a:extLst>
          </p:cNvPr>
          <p:cNvSpPr>
            <a:spLocks noGrp="1"/>
          </p:cNvSpPr>
          <p:nvPr>
            <p:ph type="title"/>
          </p:nvPr>
        </p:nvSpPr>
        <p:spPr/>
        <p:txBody>
          <a:bodyPr>
            <a:normAutofit/>
          </a:bodyPr>
          <a:lstStyle/>
          <a:p>
            <a:r>
              <a:rPr lang="en-US" sz="4800" i="0" u="none" strike="noStrike" baseline="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Control Schemes for BLDC Motor</a:t>
            </a:r>
            <a:endParaRPr lang="en-IN" sz="6600" dirty="0"/>
          </a:p>
        </p:txBody>
      </p:sp>
      <p:sp>
        <p:nvSpPr>
          <p:cNvPr id="3" name="Content Placeholder 2">
            <a:extLst>
              <a:ext uri="{FF2B5EF4-FFF2-40B4-BE49-F238E27FC236}">
                <a16:creationId xmlns:a16="http://schemas.microsoft.com/office/drawing/2014/main" id="{BC262133-4DD5-4595-921D-F25BAF95E744}"/>
              </a:ext>
            </a:extLst>
          </p:cNvPr>
          <p:cNvSpPr>
            <a:spLocks noGrp="1"/>
          </p:cNvSpPr>
          <p:nvPr>
            <p:ph idx="1"/>
          </p:nvPr>
        </p:nvSpPr>
        <p:spPr>
          <a:xfrm>
            <a:off x="1" y="2015230"/>
            <a:ext cx="12118018" cy="4842769"/>
          </a:xfrm>
        </p:spPr>
        <p:txBody>
          <a:bodyPr/>
          <a:lstStyle/>
          <a:p>
            <a:r>
              <a:rPr lang="en-US" sz="1800" b="0" i="0" u="none" strike="noStrike" baseline="0" dirty="0">
                <a:latin typeface="Calibri" panose="020F0502020204030204" pitchFamily="34" charset="0"/>
                <a:cs typeface="Calibri" panose="020F0502020204030204" pitchFamily="34" charset="0"/>
              </a:rPr>
              <a:t>We have used variable dc link voltage control scheme for speed control in our system . Also the hysteresis current control and carrier based control scheme are used for controlling the gate pulse of the inverter. BLDC Motor can also be controlled by controlling the dc bus voltage or by PWM method. Some designs utilize both to provide high torque at high load and high efficiency at low load. Such hybrid designs also allows the control of harmonic current. The block diagram of differential control schemes for BLDC Motor drive strategies is shown below Figure.</a:t>
            </a:r>
            <a:endParaRPr lang="en-IN"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5DCDEDCE-F5F0-406C-9E9C-ECE774714257}"/>
              </a:ext>
            </a:extLst>
          </p:cNvPr>
          <p:cNvPicPr>
            <a:picLocks noChangeAspect="1"/>
          </p:cNvPicPr>
          <p:nvPr/>
        </p:nvPicPr>
        <p:blipFill rotWithShape="1">
          <a:blip r:embed="rId2"/>
          <a:srcRect b="17329"/>
          <a:stretch/>
        </p:blipFill>
        <p:spPr>
          <a:xfrm>
            <a:off x="2504354" y="3357978"/>
            <a:ext cx="5965794" cy="3415683"/>
          </a:xfrm>
          <a:prstGeom prst="rect">
            <a:avLst/>
          </a:prstGeom>
        </p:spPr>
      </p:pic>
    </p:spTree>
    <p:extLst>
      <p:ext uri="{BB962C8B-B14F-4D97-AF65-F5344CB8AC3E}">
        <p14:creationId xmlns:p14="http://schemas.microsoft.com/office/powerpoint/2010/main" val="32862946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71D89-772E-4792-B5B1-D3FE2D2347DD}"/>
              </a:ext>
            </a:extLst>
          </p:cNvPr>
          <p:cNvSpPr>
            <a:spLocks noGrp="1"/>
          </p:cNvSpPr>
          <p:nvPr>
            <p:ph type="title"/>
          </p:nvPr>
        </p:nvSpPr>
        <p:spPr/>
        <p:txBody>
          <a:bodyPr/>
          <a:lstStyle/>
          <a:p>
            <a:r>
              <a:rPr lang="en-IN"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PROPOSED SYSTEM</a:t>
            </a:r>
          </a:p>
        </p:txBody>
      </p:sp>
      <p:sp>
        <p:nvSpPr>
          <p:cNvPr id="3" name="Content Placeholder 2">
            <a:extLst>
              <a:ext uri="{FF2B5EF4-FFF2-40B4-BE49-F238E27FC236}">
                <a16:creationId xmlns:a16="http://schemas.microsoft.com/office/drawing/2014/main" id="{34C4180D-F1D2-430B-BC97-38F02224C1E4}"/>
              </a:ext>
            </a:extLst>
          </p:cNvPr>
          <p:cNvSpPr>
            <a:spLocks noGrp="1"/>
          </p:cNvSpPr>
          <p:nvPr>
            <p:ph idx="1"/>
          </p:nvPr>
        </p:nvSpPr>
        <p:spPr>
          <a:xfrm>
            <a:off x="71021" y="2263805"/>
            <a:ext cx="12038121" cy="4509857"/>
          </a:xfrm>
          <a:noFill/>
        </p:spPr>
        <p:txBody>
          <a:bodyPr>
            <a:normAutofit/>
          </a:bodyPr>
          <a:lstStyle/>
          <a:p>
            <a:r>
              <a:rPr lang="en-US" sz="1800" dirty="0">
                <a:latin typeface="Calibri" panose="020F0502020204030204" pitchFamily="34" charset="0"/>
                <a:cs typeface="Calibri" panose="020F0502020204030204" pitchFamily="34" charset="0"/>
              </a:rPr>
              <a:t>The control of three phase Brushless DC (BLDC) motor PID controller is proposed here. By using the proposed method, A smooth transition between the quadrants is achieved. The time taken to change the direction of rotation of BLDC motor is also comparatively reduced.</a:t>
            </a:r>
          </a:p>
          <a:p>
            <a:r>
              <a:rPr lang="en-US" sz="1800" dirty="0">
                <a:latin typeface="Calibri" panose="020F0502020204030204" pitchFamily="34" charset="0"/>
                <a:cs typeface="Calibri" panose="020F0502020204030204" pitchFamily="34" charset="0"/>
              </a:rPr>
              <a:t>In existed system, the frequent change of direction of rotation and hence the change of quadrants results in frequent braking. During braking time the kinetic energy is wasted as heat energy. Brushless DC Motors are driven by DC voltage but current commutation is controlled by solid state switches. The commutation instants are determined by the rotor position. The rotor shaft position is sensed by a Hall Effect sensor, which provides signals to the respective switches.</a:t>
            </a:r>
          </a:p>
          <a:p>
            <a:r>
              <a:rPr lang="en-US" sz="1800" dirty="0">
                <a:latin typeface="Calibri" panose="020F0502020204030204" pitchFamily="34" charset="0"/>
                <a:cs typeface="Calibri" panose="020F0502020204030204" pitchFamily="34" charset="0"/>
              </a:rPr>
              <a:t>Whenever the rotor magnetic poles pass near the Hall sensors, they give a high or low signal, indicating either N or S pole is passing near the sensors. Based on the combination of these three Hall sensor signals, the exact sequence of commutation can be determined. These signals are decoded by combinational logic to provide the firing signals for 120 conduction on each of the three phases.</a:t>
            </a:r>
            <a:endParaRPr lang="en-US" dirty="0">
              <a:latin typeface="Calibri" panose="020F0502020204030204" pitchFamily="34" charset="0"/>
              <a:cs typeface="Calibri" panose="020F0502020204030204" pitchFamily="34" charset="0"/>
            </a:endParaRPr>
          </a:p>
          <a:p>
            <a:r>
              <a:rPr lang="en-US" sz="1800" dirty="0">
                <a:latin typeface="Calibri" panose="020F0502020204030204" pitchFamily="34" charset="0"/>
                <a:cs typeface="Calibri" panose="020F0502020204030204" pitchFamily="34" charset="0"/>
              </a:rPr>
              <a:t>Hall Effect sensors are used to ascertain the rotor position and from the Hall sensor outputs, it is determined whether the machine has reversed its direction. This is the ideal moment for energizing the stator phase so that the machine can start motoring in the counter clockwise direction.</a:t>
            </a:r>
            <a:endParaRPr lang="en-US"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D9DCFC62-0966-4E6E-BD42-1956EA80EBE8}"/>
              </a:ext>
            </a:extLst>
          </p:cNvPr>
          <p:cNvSpPr txBox="1"/>
          <p:nvPr/>
        </p:nvSpPr>
        <p:spPr>
          <a:xfrm>
            <a:off x="11245349" y="1056441"/>
            <a:ext cx="266330" cy="400110"/>
          </a:xfrm>
          <a:prstGeom prst="rect">
            <a:avLst/>
          </a:prstGeom>
          <a:noFill/>
        </p:spPr>
        <p:txBody>
          <a:bodyPr wrap="square" rtlCol="0">
            <a:spAutoFit/>
          </a:bodyPr>
          <a:lstStyle/>
          <a:p>
            <a:r>
              <a:rPr lang="en-US" sz="2000" dirty="0">
                <a:solidFill>
                  <a:schemeClr val="bg2"/>
                </a:solidFill>
              </a:rPr>
              <a:t>2</a:t>
            </a:r>
            <a:endParaRPr lang="en-IN" sz="2000" dirty="0">
              <a:solidFill>
                <a:schemeClr val="bg2"/>
              </a:solidFill>
            </a:endParaRPr>
          </a:p>
        </p:txBody>
      </p:sp>
    </p:spTree>
    <p:extLst>
      <p:ext uri="{BB962C8B-B14F-4D97-AF65-F5344CB8AC3E}">
        <p14:creationId xmlns:p14="http://schemas.microsoft.com/office/powerpoint/2010/main" val="30526048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1FD3E-1F79-4FF2-97E8-6E3B58DACBCA}"/>
              </a:ext>
            </a:extLst>
          </p:cNvPr>
          <p:cNvSpPr>
            <a:spLocks noGrp="1"/>
          </p:cNvSpPr>
          <p:nvPr>
            <p:ph type="title"/>
          </p:nvPr>
        </p:nvSpPr>
        <p:spPr/>
        <p:txBody>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Cont.…</a:t>
            </a:r>
            <a:endParaRPr lang="en-IN"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3" name="Content Placeholder 2">
            <a:extLst>
              <a:ext uri="{FF2B5EF4-FFF2-40B4-BE49-F238E27FC236}">
                <a16:creationId xmlns:a16="http://schemas.microsoft.com/office/drawing/2014/main" id="{034C7D3D-A1A9-4E75-9891-464464BC8B2C}"/>
              </a:ext>
            </a:extLst>
          </p:cNvPr>
          <p:cNvSpPr>
            <a:spLocks noGrp="1"/>
          </p:cNvSpPr>
          <p:nvPr>
            <p:ph idx="1"/>
          </p:nvPr>
        </p:nvSpPr>
        <p:spPr>
          <a:xfrm>
            <a:off x="123825" y="2076450"/>
            <a:ext cx="11944350" cy="4676775"/>
          </a:xfrm>
        </p:spPr>
        <p:txBody>
          <a:bodyPr/>
          <a:lstStyle/>
          <a:p>
            <a:pPr marL="0" indent="0">
              <a:buNone/>
            </a:pPr>
            <a:r>
              <a:rPr lang="en-US" sz="2200" u="sng" dirty="0">
                <a:latin typeface="Calibri" panose="020F0502020204030204" pitchFamily="34" charset="0"/>
                <a:cs typeface="Calibri" panose="020F0502020204030204" pitchFamily="34" charset="0"/>
              </a:rPr>
              <a:t>BLOCK DIAGRAM OF PROPOSED BLDC MOTOR CONTROL CYCLE:</a:t>
            </a:r>
          </a:p>
          <a:p>
            <a:pPr marL="0" indent="0">
              <a:buNone/>
            </a:pPr>
            <a:endParaRPr lang="en-IN" dirty="0"/>
          </a:p>
        </p:txBody>
      </p:sp>
      <p:sp>
        <p:nvSpPr>
          <p:cNvPr id="4" name="TextBox 3">
            <a:extLst>
              <a:ext uri="{FF2B5EF4-FFF2-40B4-BE49-F238E27FC236}">
                <a16:creationId xmlns:a16="http://schemas.microsoft.com/office/drawing/2014/main" id="{22881AC3-AA25-4242-8D7E-F5C845E8F38D}"/>
              </a:ext>
            </a:extLst>
          </p:cNvPr>
          <p:cNvSpPr txBox="1"/>
          <p:nvPr/>
        </p:nvSpPr>
        <p:spPr>
          <a:xfrm flipH="1">
            <a:off x="11291067" y="1056441"/>
            <a:ext cx="220611" cy="400110"/>
          </a:xfrm>
          <a:prstGeom prst="rect">
            <a:avLst/>
          </a:prstGeom>
          <a:noFill/>
        </p:spPr>
        <p:txBody>
          <a:bodyPr wrap="square" rtlCol="0">
            <a:spAutoFit/>
          </a:bodyPr>
          <a:lstStyle/>
          <a:p>
            <a:r>
              <a:rPr lang="en-US" sz="2000" dirty="0">
                <a:solidFill>
                  <a:schemeClr val="bg2"/>
                </a:solidFill>
              </a:rPr>
              <a:t>3</a:t>
            </a:r>
            <a:endParaRPr lang="en-IN" sz="2000" dirty="0">
              <a:solidFill>
                <a:schemeClr val="bg2"/>
              </a:solidFill>
            </a:endParaRPr>
          </a:p>
        </p:txBody>
      </p:sp>
      <p:pic>
        <p:nvPicPr>
          <p:cNvPr id="6" name="Picture 5">
            <a:extLst>
              <a:ext uri="{FF2B5EF4-FFF2-40B4-BE49-F238E27FC236}">
                <a16:creationId xmlns:a16="http://schemas.microsoft.com/office/drawing/2014/main" id="{91EA5545-A28E-48E4-B067-3926A3D87F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2470" y="2525086"/>
            <a:ext cx="8273990" cy="4124288"/>
          </a:xfrm>
          <a:prstGeom prst="rect">
            <a:avLst/>
          </a:prstGeom>
          <a:ln>
            <a:noFill/>
          </a:ln>
          <a:effectLst>
            <a:softEdge rad="112500"/>
          </a:effectLst>
        </p:spPr>
      </p:pic>
    </p:spTree>
    <p:extLst>
      <p:ext uri="{BB962C8B-B14F-4D97-AF65-F5344CB8AC3E}">
        <p14:creationId xmlns:p14="http://schemas.microsoft.com/office/powerpoint/2010/main" val="28704307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D263D-B69A-4E46-8656-4D3031A6F740}"/>
              </a:ext>
            </a:extLst>
          </p:cNvPr>
          <p:cNvSpPr>
            <a:spLocks noGrp="1"/>
          </p:cNvSpPr>
          <p:nvPr>
            <p:ph type="title"/>
          </p:nvPr>
        </p:nvSpPr>
        <p:spPr/>
        <p:txBody>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Cont.…</a:t>
            </a:r>
            <a:endParaRPr lang="en-IN"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4" name="TextBox 3">
            <a:extLst>
              <a:ext uri="{FF2B5EF4-FFF2-40B4-BE49-F238E27FC236}">
                <a16:creationId xmlns:a16="http://schemas.microsoft.com/office/drawing/2014/main" id="{70BBA144-9032-4CF3-ADE8-223811D5FB44}"/>
              </a:ext>
            </a:extLst>
          </p:cNvPr>
          <p:cNvSpPr txBox="1"/>
          <p:nvPr/>
        </p:nvSpPr>
        <p:spPr>
          <a:xfrm>
            <a:off x="11245349" y="1056441"/>
            <a:ext cx="266330" cy="400110"/>
          </a:xfrm>
          <a:prstGeom prst="rect">
            <a:avLst/>
          </a:prstGeom>
          <a:noFill/>
        </p:spPr>
        <p:txBody>
          <a:bodyPr wrap="square" rtlCol="0">
            <a:spAutoFit/>
          </a:bodyPr>
          <a:lstStyle/>
          <a:p>
            <a:r>
              <a:rPr lang="en-US" sz="2000" dirty="0">
                <a:solidFill>
                  <a:schemeClr val="bg2"/>
                </a:solidFill>
              </a:rPr>
              <a:t>4</a:t>
            </a:r>
            <a:endParaRPr lang="en-IN" sz="2000" dirty="0">
              <a:solidFill>
                <a:schemeClr val="bg2"/>
              </a:solidFill>
            </a:endParaRPr>
          </a:p>
        </p:txBody>
      </p:sp>
      <p:sp>
        <p:nvSpPr>
          <p:cNvPr id="9" name="TextBox 8">
            <a:extLst>
              <a:ext uri="{FF2B5EF4-FFF2-40B4-BE49-F238E27FC236}">
                <a16:creationId xmlns:a16="http://schemas.microsoft.com/office/drawing/2014/main" id="{CB9F3E8C-1844-4E4B-AA0C-6D92B7F9FA1E}"/>
              </a:ext>
            </a:extLst>
          </p:cNvPr>
          <p:cNvSpPr txBox="1"/>
          <p:nvPr/>
        </p:nvSpPr>
        <p:spPr>
          <a:xfrm>
            <a:off x="97654" y="2050742"/>
            <a:ext cx="12029243" cy="4401205"/>
          </a:xfrm>
          <a:prstGeom prst="rect">
            <a:avLst/>
          </a:prstGeom>
          <a:noFill/>
        </p:spPr>
        <p:txBody>
          <a:bodyPr wrap="square" rtlCol="0">
            <a:spAutoFit/>
          </a:bodyPr>
          <a:lstStyle/>
          <a:p>
            <a:pPr marL="285750" indent="-285750">
              <a:buFont typeface="Arial" panose="020B0604020202020204" pitchFamily="34" charset="0"/>
              <a:buChar char="•"/>
            </a:pPr>
            <a:r>
              <a:rPr lang="en-US" sz="2000" b="0" i="0" u="none" strike="noStrike" baseline="0" dirty="0">
                <a:latin typeface="Calibri" panose="020F0502020204030204" pitchFamily="34" charset="0"/>
                <a:cs typeface="Calibri" panose="020F0502020204030204" pitchFamily="34" charset="0"/>
              </a:rPr>
              <a:t>The basic block diagram of BLDC motor control consist power converter, permanent magnet-synchronous machine (PMSM) sensors, and control algorithm. Three phase inverter transforms power from the source to the PMSM which in turn converts electrical energy to mechanical energy. BLDC motor has rotor position sensors controlled by the command signals , the command signal may be classified as torque , voltage , speed command and so on. </a:t>
            </a:r>
          </a:p>
          <a:p>
            <a:pPr marL="285750" indent="-285750">
              <a:buFont typeface="Arial" panose="020B0604020202020204" pitchFamily="34" charset="0"/>
              <a:buChar char="•"/>
            </a:pPr>
            <a:endParaRPr lang="en-US" sz="2000" b="0" i="0" u="none" strike="noStrike" baseline="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2000" b="0" i="0" u="none" strike="noStrike" baseline="0" dirty="0">
                <a:latin typeface="Calibri" panose="020F0502020204030204" pitchFamily="34" charset="0"/>
                <a:cs typeface="Calibri" panose="020F0502020204030204" pitchFamily="34" charset="0"/>
              </a:rPr>
              <a:t>The type of the BLDC motor is determined by the structure of the control algorithms due to which there are two main types; voltage source and current source based drives. </a:t>
            </a:r>
          </a:p>
          <a:p>
            <a:pPr marL="285750" indent="-285750">
              <a:buFont typeface="Arial" panose="020B0604020202020204" pitchFamily="34" charset="0"/>
              <a:buChar char="•"/>
            </a:pPr>
            <a:endParaRPr lang="en-US" sz="200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2000" b="0" i="0" u="none" strike="noStrike" baseline="0" dirty="0">
                <a:latin typeface="Calibri" panose="020F0502020204030204" pitchFamily="34" charset="0"/>
                <a:cs typeface="Calibri" panose="020F0502020204030204" pitchFamily="34" charset="0"/>
              </a:rPr>
              <a:t>The inverter size and losses for the same power size is reduced by the Machine with a non-sinusoidal back-Emf. The BLDC motor can be classified into two types according to the back-Emf signal such as sinusoidal back-Emf type or Trapezoidal back-Emf type. </a:t>
            </a:r>
          </a:p>
          <a:p>
            <a:endParaRPr lang="en-US" sz="2000" b="0" i="0" u="none" strike="noStrike" baseline="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2000" dirty="0">
                <a:latin typeface="Calibri" panose="020F0502020204030204" pitchFamily="34" charset="0"/>
                <a:cs typeface="Calibri" panose="020F0502020204030204" pitchFamily="34" charset="0"/>
              </a:rPr>
              <a:t>We are using here Trapezoidal back-Emf type.</a:t>
            </a:r>
            <a:endParaRPr lang="en-IN"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137264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2BB6E-0987-4B7B-8CC5-3DE83A1C6A47}"/>
              </a:ext>
            </a:extLst>
          </p:cNvPr>
          <p:cNvSpPr>
            <a:spLocks noGrp="1"/>
          </p:cNvSpPr>
          <p:nvPr>
            <p:ph type="title"/>
          </p:nvPr>
        </p:nvSpPr>
        <p:spPr/>
        <p:txBody>
          <a:bodyPr>
            <a:normAutofit/>
          </a:bodyPr>
          <a:lstStyle/>
          <a:p>
            <a:r>
              <a:rPr lang="en-US" sz="40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BLOCK DIAGRAM OF proposed BLDC DRIVE SYSTEM</a:t>
            </a:r>
            <a:endParaRPr lang="en-IN" sz="66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pic>
        <p:nvPicPr>
          <p:cNvPr id="5" name="Content Placeholder 4">
            <a:extLst>
              <a:ext uri="{FF2B5EF4-FFF2-40B4-BE49-F238E27FC236}">
                <a16:creationId xmlns:a16="http://schemas.microsoft.com/office/drawing/2014/main" id="{8725D54B-CB0C-4869-9AD0-159D5DBD65F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15735" y="2084832"/>
            <a:ext cx="8673483" cy="4395867"/>
          </a:xfrm>
          <a:prstGeom prst="rect">
            <a:avLst/>
          </a:prstGeom>
        </p:spPr>
      </p:pic>
    </p:spTree>
    <p:extLst>
      <p:ext uri="{BB962C8B-B14F-4D97-AF65-F5344CB8AC3E}">
        <p14:creationId xmlns:p14="http://schemas.microsoft.com/office/powerpoint/2010/main" val="105281076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rgbClr val="2E2B21"/>
      </a:dk1>
      <a:lt1>
        <a:srgbClr val="FFFFFF"/>
      </a:lt1>
      <a:dk2>
        <a:srgbClr val="605B4F"/>
      </a:dk2>
      <a:lt2>
        <a:srgbClr val="D8D6BE"/>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4825F1AF-8DBC-4E3D-9F3D-688338DA83FC}"/>
    </a:ext>
  </a:extLst>
</a:theme>
</file>

<file path=docProps/app.xml><?xml version="1.0" encoding="utf-8"?>
<Properties xmlns="http://schemas.openxmlformats.org/officeDocument/2006/extended-properties" xmlns:vt="http://schemas.openxmlformats.org/officeDocument/2006/docPropsVTypes">
  <Template>Gallery</Template>
  <TotalTime>5962</TotalTime>
  <Words>1623</Words>
  <Application>Microsoft Office PowerPoint</Application>
  <PresentationFormat>Widescreen</PresentationFormat>
  <Paragraphs>150</Paragraphs>
  <Slides>27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Calibri</vt:lpstr>
      <vt:lpstr>Cambria</vt:lpstr>
      <vt:lpstr>Tw Cen MT</vt:lpstr>
      <vt:lpstr>Tw Cen MT Condensed</vt:lpstr>
      <vt:lpstr>Wingdings 3</vt:lpstr>
      <vt:lpstr>Integral</vt:lpstr>
      <vt:lpstr>PowerPoint Presentation</vt:lpstr>
      <vt:lpstr>ABSTRACT</vt:lpstr>
      <vt:lpstr>INTRODUCTION</vt:lpstr>
      <vt:lpstr>Cont.…</vt:lpstr>
      <vt:lpstr>Control Schemes for BLDC Motor</vt:lpstr>
      <vt:lpstr>PROPOSED SYSTEM</vt:lpstr>
      <vt:lpstr>Cont.…</vt:lpstr>
      <vt:lpstr>Cont.…</vt:lpstr>
      <vt:lpstr>BLOCK DIAGRAM OF proposed BLDC DRIVE SYSTEM</vt:lpstr>
      <vt:lpstr>OPERATION</vt:lpstr>
      <vt:lpstr>SIMULINK MODEL</vt:lpstr>
      <vt:lpstr>Cont.…</vt:lpstr>
      <vt:lpstr>Cont.…</vt:lpstr>
      <vt:lpstr>Cont.…</vt:lpstr>
      <vt:lpstr>Cont.…</vt:lpstr>
      <vt:lpstr>Cont.…</vt:lpstr>
      <vt:lpstr>Cont.…</vt:lpstr>
      <vt:lpstr>Cont.…</vt:lpstr>
      <vt:lpstr>Cont.…</vt:lpstr>
      <vt:lpstr>Cont.…</vt:lpstr>
      <vt:lpstr>Cont.…</vt:lpstr>
      <vt:lpstr>Cont.…</vt:lpstr>
      <vt:lpstr>ACKNOWLEDGMENT(S)</vt:lpstr>
      <vt:lpstr>CONCLUSION</vt:lpstr>
      <vt:lpstr>CITATION(S)</vt:lpstr>
      <vt:lpstr>Q &amp; A</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ACHIEVING MAXIMUM CONTROL OVER MAGNETIC LEVITATION USING UDE CONTROLLER</dc:title>
  <dc:creator>Anirudha Behera</dc:creator>
  <cp:lastModifiedBy>Anirudha Behera</cp:lastModifiedBy>
  <cp:revision>18</cp:revision>
  <dcterms:created xsi:type="dcterms:W3CDTF">2022-04-20T03:35:28Z</dcterms:created>
  <dcterms:modified xsi:type="dcterms:W3CDTF">2022-04-29T09:09:39Z</dcterms:modified>
</cp:coreProperties>
</file>

<file path=docProps/thumbnail.jpeg>
</file>